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CA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aron\Downloads\Telegram%20Desktop\05-&#1050;&#1088;&#1080;&#1090;&#1077;&#1088;&#1080;&#1080;-&#1086;&#1094;&#1077;&#1085;&#1082;&#1080;+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Лист1!$A$1:$B$1</c:f>
              <c:numCache>
                <c:formatCode>General</c:formatCode>
                <c:ptCount val="2"/>
                <c:pt idx="0">
                  <c:v>1424</c:v>
                </c:pt>
                <c:pt idx="1">
                  <c:v>1331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30-412B-8E74-829657A6023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7"/>
        <c:overlap val="-43"/>
        <c:axId val="1349714384"/>
        <c:axId val="1349716304"/>
      </c:barChart>
      <c:catAx>
        <c:axId val="1349714384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crossAx val="1349716304"/>
        <c:crosses val="autoZero"/>
        <c:auto val="1"/>
        <c:lblAlgn val="ctr"/>
        <c:lblOffset val="100"/>
        <c:noMultiLvlLbl val="0"/>
      </c:catAx>
      <c:valAx>
        <c:axId val="1349716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349714384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7:35:43.6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24575,'19'1'0,"0"1"0,-1 0 0,1 1 0,-1 1 0,32 10 0,86 41 0,-95-38 0,687 359-2572,-618-314 2440,-42-24 127,644 389-438,-622-363 378,-2 3 0,-4 3 0,-3 4 0,-3 3 0,94 124 0,-131-142 23,-4 2 0,-2 1 0,-4 1 0,-2 2 0,36 128 0,-26-32 1493,23 222 1,-48 85-943,-15-370-1492,1-69-5843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7:35:44.3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1312 1 24575,'-12'250'0,"7"-207"0,-3-1 0,-2-1 0,-29 78 0,-2-30 0,-4-1 0,-62 88 0,-130 158 0,210-298 0,-228 281 0,255-317 0,-1 0 0,1 1 0,0-1 0,0 0 0,0 1 0,0-1 0,-1 0 0,1 0 0,0 0 0,0 1 0,0-1 0,-1 0 0,1 0 0,0 1 0,0-1 0,-1 0 0,1 0 0,0 0 0,-1 0 0,1 0 0,0 0 0,-1 1 0,1-1 0,0 0 0,-1 0 0,1 0 0,0 0 0,-1 0 0,1 0 0,0 0 0,-1 0 0,1 0 0,0 0 0,-1 0 0,1-1 0,0 1 0,-1 0 0,1 0 0,-5-14 0,5-29 0,0 37 0,3-48 0,-3-1 0,-2 1 0,-3 0 0,-3 0 0,-24-84 0,31 134 0,-61-174 0,47 142 0,-2 1 0,-40-62 0,36 67 0,-15-23 0,-2 1 0,-74-75 0,108 123-70,-1 1-1,0 0 1,-1 1 0,1-1-1,-1 1 1,1 0-1,-1 0 1,0 0 0,1 1-1,-1 0 1,0 0 0,0 0-1,0 1 1,0 0-1,0 0 1,-9 1 0,13-1-99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712B-5999-4CCD-8745-7B3FA3308184}" type="datetimeFigureOut">
              <a:rPr lang="ru-RU" smtClean="0"/>
              <a:t>27.01.2025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CD65-0012-4678-A78B-29EB34D986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8068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712B-5999-4CCD-8745-7B3FA3308184}" type="datetimeFigureOut">
              <a:rPr lang="ru-RU" smtClean="0"/>
              <a:t>27.01.2025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CD65-0012-4678-A78B-29EB34D986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592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712B-5999-4CCD-8745-7B3FA3308184}" type="datetimeFigureOut">
              <a:rPr lang="ru-RU" smtClean="0"/>
              <a:t>27.01.2025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CD65-0012-4678-A78B-29EB34D986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496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712B-5999-4CCD-8745-7B3FA3308184}" type="datetimeFigureOut">
              <a:rPr lang="ru-RU" smtClean="0"/>
              <a:t>27.01.2025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CD65-0012-4678-A78B-29EB34D986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15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712B-5999-4CCD-8745-7B3FA3308184}" type="datetimeFigureOut">
              <a:rPr lang="ru-RU" smtClean="0"/>
              <a:t>27.01.2025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CD65-0012-4678-A78B-29EB34D986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7677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712B-5999-4CCD-8745-7B3FA3308184}" type="datetimeFigureOut">
              <a:rPr lang="ru-RU" smtClean="0"/>
              <a:t>27.01.2025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CD65-0012-4678-A78B-29EB34D986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82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712B-5999-4CCD-8745-7B3FA3308184}" type="datetimeFigureOut">
              <a:rPr lang="ru-RU" smtClean="0"/>
              <a:t>27.01.2025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CD65-0012-4678-A78B-29EB34D986CC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28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712B-5999-4CCD-8745-7B3FA3308184}" type="datetimeFigureOut">
              <a:rPr lang="ru-RU" smtClean="0"/>
              <a:t>27.01.2025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CD65-0012-4678-A78B-29EB34D986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731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712B-5999-4CCD-8745-7B3FA3308184}" type="datetimeFigureOut">
              <a:rPr lang="ru-RU" smtClean="0"/>
              <a:t>27.01.2025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CD65-0012-4678-A78B-29EB34D986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901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712B-5999-4CCD-8745-7B3FA3308184}" type="datetimeFigureOut">
              <a:rPr lang="ru-RU" smtClean="0"/>
              <a:t>27.01.2025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CD65-0012-4678-A78B-29EB34D986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924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D734712B-5999-4CCD-8745-7B3FA3308184}" type="datetimeFigureOut">
              <a:rPr lang="ru-RU" smtClean="0"/>
              <a:t>27.01.2025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CD65-0012-4678-A78B-29EB34D986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279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734712B-5999-4CCD-8745-7B3FA3308184}" type="datetimeFigureOut">
              <a:rPr lang="ru-RU" smtClean="0"/>
              <a:t>27.01.2025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9C52CD65-0012-4678-A78B-29EB34D986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7051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.xml"/><Relationship Id="rId5" Type="http://schemas.openxmlformats.org/officeDocument/2006/relationships/image" Target="../media/image18.png"/><Relationship Id="rId4" Type="http://schemas.openxmlformats.org/officeDocument/2006/relationships/customXml" Target="../ink/ink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B747D2-B65A-25BE-3CD2-EA715D0E3A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6336" y="2468880"/>
            <a:ext cx="8339328" cy="1645920"/>
          </a:xfrm>
          <a:ln>
            <a:solidFill>
              <a:schemeClr val="accent2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ru-RU" sz="4400" dirty="0"/>
              <a:t>Презентация к модулю г</a:t>
            </a:r>
            <a:br>
              <a:rPr lang="ru-RU" sz="4400" dirty="0"/>
            </a:br>
            <a:r>
              <a:rPr lang="ru-RU" sz="4400" dirty="0"/>
              <a:t>«</a:t>
            </a:r>
            <a:r>
              <a:rPr lang="ru-RU" sz="4400" dirty="0">
                <a:solidFill>
                  <a:schemeClr val="bg2">
                    <a:lumMod val="75000"/>
                  </a:schemeClr>
                </a:solidFill>
              </a:rPr>
              <a:t>Распознавание</a:t>
            </a:r>
            <a:r>
              <a:rPr lang="ru-RU" sz="4400" dirty="0"/>
              <a:t> лиц»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C631291-CB53-F8AF-2B58-9DF585299E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5029200"/>
            <a:ext cx="6801612" cy="1239894"/>
          </a:xfrm>
        </p:spPr>
        <p:txBody>
          <a:bodyPr>
            <a:normAutofit/>
          </a:bodyPr>
          <a:lstStyle/>
          <a:p>
            <a:r>
              <a:rPr lang="ru-RU" sz="2800" u="sng" dirty="0">
                <a:solidFill>
                  <a:schemeClr val="bg2">
                    <a:lumMod val="75000"/>
                  </a:schemeClr>
                </a:solidFill>
              </a:rPr>
              <a:t>Работу выполнила: Титова София</a:t>
            </a:r>
          </a:p>
          <a:p>
            <a:r>
              <a:rPr lang="ru-RU" sz="2800" dirty="0">
                <a:solidFill>
                  <a:schemeClr val="bg2">
                    <a:lumMod val="75000"/>
                  </a:schemeClr>
                </a:solidFill>
              </a:rPr>
              <a:t>Долгопрудный 2025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B2D120C-24A5-4F35-0C89-582E2F0AD54C}"/>
              </a:ext>
            </a:extLst>
          </p:cNvPr>
          <p:cNvSpPr txBox="1">
            <a:spLocks/>
          </p:cNvSpPr>
          <p:nvPr/>
        </p:nvSpPr>
        <p:spPr>
          <a:xfrm>
            <a:off x="2695194" y="588906"/>
            <a:ext cx="6801612" cy="123989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chemeClr val="bg2">
                    <a:lumMod val="75000"/>
                  </a:schemeClr>
                </a:solidFill>
              </a:rPr>
              <a:t>ГБПОУ МО «Физтех-колледж»</a:t>
            </a: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6C8FA878-A353-9E3E-DA5C-6CCEC259840A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375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B200E9-CAF4-B083-D5C7-CB947A907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537" y="1041773"/>
            <a:ext cx="10448925" cy="867037"/>
          </a:xfrm>
        </p:spPr>
        <p:txBody>
          <a:bodyPr>
            <a:noAutofit/>
          </a:bodyPr>
          <a:lstStyle/>
          <a:p>
            <a:r>
              <a:rPr lang="ru-RU" sz="3600" dirty="0"/>
              <a:t>Архитектуры и модели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6E314AC-D56A-B5CD-FEF8-C8C07E526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8927" y="2742438"/>
            <a:ext cx="4788789" cy="3101983"/>
          </a:xfrm>
        </p:spPr>
        <p:txBody>
          <a:bodyPr>
            <a:normAutofit/>
          </a:bodyPr>
          <a:lstStyle/>
          <a:p>
            <a:pPr marL="0" indent="0" algn="l">
              <a:buClr>
                <a:schemeClr val="tx2"/>
              </a:buClr>
              <a:buNone/>
            </a:pPr>
            <a:r>
              <a:rPr lang="en-US" sz="2400" u="sng" dirty="0" err="1">
                <a:solidFill>
                  <a:schemeClr val="tx2"/>
                </a:solidFill>
              </a:rPr>
              <a:t>DeepFace</a:t>
            </a:r>
            <a:r>
              <a:rPr lang="en-US" sz="2400" dirty="0">
                <a:solidFill>
                  <a:schemeClr val="tx2"/>
                </a:solidFill>
              </a:rPr>
              <a:t>:                         VGG-Face</a:t>
            </a:r>
          </a:p>
          <a:p>
            <a:pPr algn="l">
              <a:buClr>
                <a:schemeClr val="tx2"/>
              </a:buClr>
            </a:pPr>
            <a:r>
              <a:rPr lang="ru-RU" sz="2400" dirty="0">
                <a:solidFill>
                  <a:schemeClr val="tx2"/>
                </a:solidFill>
              </a:rPr>
              <a:t>Поддержка </a:t>
            </a:r>
            <a:r>
              <a:rPr lang="en-GB" sz="2400" dirty="0">
                <a:solidFill>
                  <a:schemeClr val="tx2"/>
                </a:solidFill>
              </a:rPr>
              <a:t>CUDA</a:t>
            </a:r>
            <a:endParaRPr lang="ru-RU" sz="2400" dirty="0">
              <a:solidFill>
                <a:schemeClr val="tx2"/>
              </a:solidFill>
            </a:endParaRPr>
          </a:p>
          <a:p>
            <a:pPr algn="l">
              <a:buClr>
                <a:schemeClr val="tx2"/>
              </a:buClr>
            </a:pPr>
            <a:r>
              <a:rPr lang="ru-RU" sz="2400" dirty="0">
                <a:solidFill>
                  <a:schemeClr val="tx2"/>
                </a:solidFill>
              </a:rPr>
              <a:t>Оптимизация</a:t>
            </a:r>
            <a:endParaRPr lang="en-GB" sz="2400" dirty="0">
              <a:solidFill>
                <a:schemeClr val="tx2"/>
              </a:solidFill>
            </a:endParaRPr>
          </a:p>
          <a:p>
            <a:pPr algn="l">
              <a:buClr>
                <a:schemeClr val="tx2"/>
              </a:buClr>
            </a:pPr>
            <a:r>
              <a:rPr lang="ru-RU" sz="2400" dirty="0">
                <a:solidFill>
                  <a:schemeClr val="tx2"/>
                </a:solidFill>
              </a:rPr>
              <a:t> Универсальность</a:t>
            </a:r>
          </a:p>
          <a:p>
            <a:pPr algn="l">
              <a:buClr>
                <a:schemeClr val="tx2"/>
              </a:buClr>
            </a:pPr>
            <a:r>
              <a:rPr lang="ru-RU" sz="2400" dirty="0" err="1">
                <a:solidFill>
                  <a:schemeClr val="tx2"/>
                </a:solidFill>
              </a:rPr>
              <a:t>Предобученность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269066D3-57C8-E328-F559-7F89B345B7C5}"/>
              </a:ext>
            </a:extLst>
          </p:cNvPr>
          <p:cNvSpPr txBox="1">
            <a:spLocks/>
          </p:cNvSpPr>
          <p:nvPr/>
        </p:nvSpPr>
        <p:spPr>
          <a:xfrm>
            <a:off x="1211961" y="2714244"/>
            <a:ext cx="4341114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sz="2400" u="sng" dirty="0">
                <a:solidFill>
                  <a:schemeClr val="tx2"/>
                </a:solidFill>
              </a:rPr>
              <a:t>YOLO (You Only Look Once):</a:t>
            </a:r>
          </a:p>
          <a:p>
            <a:pPr>
              <a:buClr>
                <a:schemeClr val="tx2"/>
              </a:buClr>
            </a:pPr>
            <a:r>
              <a:rPr lang="ru-RU" sz="2400" dirty="0">
                <a:solidFill>
                  <a:schemeClr val="tx2"/>
                </a:solidFill>
              </a:rPr>
              <a:t>Скорость</a:t>
            </a:r>
          </a:p>
          <a:p>
            <a:pPr>
              <a:buClr>
                <a:schemeClr val="tx2"/>
              </a:buClr>
            </a:pPr>
            <a:r>
              <a:rPr lang="ru-RU" sz="2400" dirty="0">
                <a:solidFill>
                  <a:schemeClr val="tx2"/>
                </a:solidFill>
              </a:rPr>
              <a:t>Точность</a:t>
            </a:r>
          </a:p>
          <a:p>
            <a:pPr>
              <a:buClr>
                <a:schemeClr val="tx2"/>
              </a:buClr>
            </a:pPr>
            <a:r>
              <a:rPr lang="ru-RU" sz="2400" dirty="0">
                <a:solidFill>
                  <a:schemeClr val="tx2"/>
                </a:solidFill>
              </a:rPr>
              <a:t>Баланс</a:t>
            </a:r>
          </a:p>
          <a:p>
            <a:pPr>
              <a:buClr>
                <a:schemeClr val="tx2"/>
              </a:buClr>
            </a:pPr>
            <a:r>
              <a:rPr lang="ru-RU" sz="2400" dirty="0">
                <a:solidFill>
                  <a:schemeClr val="tx2"/>
                </a:solidFill>
              </a:rPr>
              <a:t>Оптимизация </a:t>
            </a:r>
            <a:endParaRPr lang="en-US" sz="2400" dirty="0">
              <a:solidFill>
                <a:schemeClr val="tx2"/>
              </a:solidFill>
            </a:endParaRPr>
          </a:p>
          <a:p>
            <a:endParaRPr lang="ru-RU" dirty="0"/>
          </a:p>
        </p:txBody>
      </p:sp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A968B2D6-A6C5-072D-A86D-7F3C575C2332}"/>
              </a:ext>
            </a:extLst>
          </p:cNvPr>
          <p:cNvSpPr/>
          <p:nvPr/>
        </p:nvSpPr>
        <p:spPr>
          <a:xfrm>
            <a:off x="8101681" y="2775775"/>
            <a:ext cx="1863279" cy="314325"/>
          </a:xfrm>
          <a:prstGeom prst="rightArrow">
            <a:avLst>
              <a:gd name="adj1" fmla="val 50000"/>
              <a:gd name="adj2" fmla="val 156061"/>
            </a:avLst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0E94AF18-203F-3F26-694B-FB8F40A7F7B7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10</a:t>
            </a: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08DE4203-58D3-2CFA-CC7E-F995F868C150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933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4">
            <a:extLst>
              <a:ext uri="{FF2B5EF4-FFF2-40B4-BE49-F238E27FC236}">
                <a16:creationId xmlns:a16="http://schemas.microsoft.com/office/drawing/2014/main" id="{5CD9DDFA-A61C-F288-046E-DE2C42039A75}"/>
              </a:ext>
            </a:extLst>
          </p:cNvPr>
          <p:cNvSpPr txBox="1">
            <a:spLocks/>
          </p:cNvSpPr>
          <p:nvPr/>
        </p:nvSpPr>
        <p:spPr bwMode="blackWhite">
          <a:xfrm>
            <a:off x="2155602" y="316845"/>
            <a:ext cx="7880795" cy="1188720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2"/>
                </a:solidFill>
              </a:rPr>
              <a:t>yolo </a:t>
            </a:r>
            <a:r>
              <a:rPr lang="ru-RU" sz="3600" dirty="0">
                <a:solidFill>
                  <a:schemeClr val="bg2"/>
                </a:solidFill>
              </a:rPr>
              <a:t>и </a:t>
            </a:r>
            <a:r>
              <a:rPr lang="ru-RU" sz="3600" dirty="0" err="1">
                <a:solidFill>
                  <a:schemeClr val="bg2"/>
                </a:solidFill>
              </a:rPr>
              <a:t>Гиперпараметры</a:t>
            </a:r>
            <a:endParaRPr lang="ru-RU" sz="36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A1BD98-762E-AEC9-9E70-C47786E6C158}"/>
              </a:ext>
            </a:extLst>
          </p:cNvPr>
          <p:cNvSpPr txBox="1"/>
          <p:nvPr/>
        </p:nvSpPr>
        <p:spPr>
          <a:xfrm>
            <a:off x="3671887" y="1857375"/>
            <a:ext cx="4848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u="sng" dirty="0">
                <a:solidFill>
                  <a:schemeClr val="bg2"/>
                </a:solidFill>
              </a:rPr>
              <a:t>Модели: </a:t>
            </a:r>
            <a:r>
              <a:rPr lang="en-GB" sz="2800" u="sng" dirty="0">
                <a:solidFill>
                  <a:schemeClr val="bg2"/>
                </a:solidFill>
              </a:rPr>
              <a:t>YOLOv8 </a:t>
            </a:r>
            <a:r>
              <a:rPr lang="ru-RU" sz="2800" u="sng" dirty="0">
                <a:solidFill>
                  <a:schemeClr val="bg2"/>
                </a:solidFill>
              </a:rPr>
              <a:t> и </a:t>
            </a:r>
            <a:r>
              <a:rPr lang="en-GB" sz="2800" u="sng" dirty="0">
                <a:solidFill>
                  <a:schemeClr val="bg2"/>
                </a:solidFill>
              </a:rPr>
              <a:t>YOLOv10</a:t>
            </a:r>
            <a:endParaRPr lang="ru-RU" sz="2800" u="sng" dirty="0">
              <a:solidFill>
                <a:schemeClr val="bg2"/>
              </a:solidFill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111D8E6B-172E-0AE7-578C-02D29C2E9CC9}"/>
              </a:ext>
            </a:extLst>
          </p:cNvPr>
          <p:cNvSpPr/>
          <p:nvPr/>
        </p:nvSpPr>
        <p:spPr>
          <a:xfrm>
            <a:off x="1390649" y="4562477"/>
            <a:ext cx="1762125" cy="1419225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2"/>
                </a:solidFill>
              </a:rPr>
              <a:t>Веса</a:t>
            </a: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9A2D3D78-72CC-52E7-3A74-08029C489C4C}"/>
              </a:ext>
            </a:extLst>
          </p:cNvPr>
          <p:cNvSpPr/>
          <p:nvPr/>
        </p:nvSpPr>
        <p:spPr>
          <a:xfrm>
            <a:off x="5157786" y="2838450"/>
            <a:ext cx="1852613" cy="1752601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2"/>
                </a:solidFill>
              </a:rPr>
              <a:t>Эпохи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9218523F-3B83-999E-DB4D-0564377A5FFF}"/>
              </a:ext>
            </a:extLst>
          </p:cNvPr>
          <p:cNvSpPr/>
          <p:nvPr/>
        </p:nvSpPr>
        <p:spPr>
          <a:xfrm>
            <a:off x="9282112" y="4295776"/>
            <a:ext cx="1762125" cy="1543706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err="1">
                <a:solidFill>
                  <a:schemeClr val="bg2"/>
                </a:solidFill>
              </a:rPr>
              <a:t>Батчи</a:t>
            </a:r>
            <a:endParaRPr lang="ru-RU" sz="3200" dirty="0">
              <a:solidFill>
                <a:schemeClr val="bg2"/>
              </a:solidFill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A05B5925-F2B7-D30C-D480-50F28B8770ED}"/>
              </a:ext>
            </a:extLst>
          </p:cNvPr>
          <p:cNvSpPr/>
          <p:nvPr/>
        </p:nvSpPr>
        <p:spPr>
          <a:xfrm rot="20886802">
            <a:off x="499023" y="3995574"/>
            <a:ext cx="593267" cy="600402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2"/>
                </a:solidFill>
              </a:rPr>
              <a:t>s</a:t>
            </a:r>
            <a:endParaRPr lang="ru-RU" sz="3200" dirty="0">
              <a:solidFill>
                <a:schemeClr val="bg2"/>
              </a:solidFill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EB33EE46-8B5E-FB1F-FE8F-B6C2A409038B}"/>
              </a:ext>
            </a:extLst>
          </p:cNvPr>
          <p:cNvSpPr/>
          <p:nvPr/>
        </p:nvSpPr>
        <p:spPr>
          <a:xfrm rot="21068324">
            <a:off x="1690353" y="3457575"/>
            <a:ext cx="593267" cy="600402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2"/>
                </a:solidFill>
              </a:rPr>
              <a:t>n</a:t>
            </a:r>
            <a:endParaRPr lang="ru-RU" sz="3200" dirty="0">
              <a:solidFill>
                <a:schemeClr val="bg2"/>
              </a:solidFill>
            </a:endParaRP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3B7553AB-492B-BCBD-1674-39925A024881}"/>
              </a:ext>
            </a:extLst>
          </p:cNvPr>
          <p:cNvCxnSpPr>
            <a:stCxn id="14" idx="4"/>
            <a:endCxn id="11" idx="1"/>
          </p:cNvCxnSpPr>
          <p:nvPr/>
        </p:nvCxnSpPr>
        <p:spPr>
          <a:xfrm>
            <a:off x="857491" y="4589539"/>
            <a:ext cx="791215" cy="180779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AD507F87-D91D-9C6E-A054-8255BA76FF43}"/>
              </a:ext>
            </a:extLst>
          </p:cNvPr>
          <p:cNvCxnSpPr>
            <a:stCxn id="15" idx="4"/>
            <a:endCxn id="11" idx="1"/>
          </p:cNvCxnSpPr>
          <p:nvPr/>
        </p:nvCxnSpPr>
        <p:spPr>
          <a:xfrm flipH="1">
            <a:off x="1648706" y="4054394"/>
            <a:ext cx="384525" cy="715924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8C30C5AB-202E-9ACA-B6E9-0054C9F433A3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11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E2F88E9D-EE96-6497-D46E-11AE2A4F19AB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850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EB5F18-0242-59EF-6D46-65E50DB9C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56" y="516636"/>
            <a:ext cx="8321040" cy="864108"/>
          </a:xfrm>
        </p:spPr>
        <p:txBody>
          <a:bodyPr>
            <a:normAutofit/>
          </a:bodyPr>
          <a:lstStyle/>
          <a:p>
            <a:r>
              <a:rPr lang="ru-RU" sz="3200" dirty="0" err="1"/>
              <a:t>Эмбеддинги</a:t>
            </a:r>
            <a:r>
              <a:rPr lang="ru-RU" sz="3200" dirty="0"/>
              <a:t> и их сравнение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7840FD-4C18-CAD7-F18F-FCAB66C67D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054" r="27989"/>
          <a:stretch/>
        </p:blipFill>
        <p:spPr>
          <a:xfrm>
            <a:off x="9537192" y="0"/>
            <a:ext cx="2654808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E19DAE6-3E9D-54D5-EEBC-FC7FDFDC8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56" y="2146934"/>
            <a:ext cx="2381250" cy="23812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AEF4AE6-EED8-9BB4-0BC9-2523F45BB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1152" y="1797667"/>
            <a:ext cx="2063044" cy="3262666"/>
          </a:xfrm>
          <a:prstGeom prst="rect">
            <a:avLst/>
          </a:prstGeom>
        </p:spPr>
      </p:pic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id="{464B21CC-D034-26CE-2DF1-DB1994AC32FA}"/>
              </a:ext>
            </a:extLst>
          </p:cNvPr>
          <p:cNvSpPr/>
          <p:nvPr/>
        </p:nvSpPr>
        <p:spPr>
          <a:xfrm>
            <a:off x="3453301" y="3062383"/>
            <a:ext cx="3206353" cy="550352"/>
          </a:xfrm>
          <a:prstGeom prst="rightArrow">
            <a:avLst>
              <a:gd name="adj1" fmla="val 50000"/>
              <a:gd name="adj2" fmla="val 156061"/>
            </a:avLst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EC07CA30-EAE8-AD42-3F08-287C588A9F09}"/>
              </a:ext>
            </a:extLst>
          </p:cNvPr>
          <p:cNvSpPr/>
          <p:nvPr/>
        </p:nvSpPr>
        <p:spPr>
          <a:xfrm>
            <a:off x="673156" y="5294374"/>
            <a:ext cx="3290768" cy="79972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Косинусная схожесть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40DBACDA-A563-0E9B-E61A-16B2F192B5F7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12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D4ABB598-A3DA-05B1-8C1F-3C6EF77BF47C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161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4">
            <a:extLst>
              <a:ext uri="{FF2B5EF4-FFF2-40B4-BE49-F238E27FC236}">
                <a16:creationId xmlns:a16="http://schemas.microsoft.com/office/drawing/2014/main" id="{5D0F0840-7A71-F473-0173-F6236C087A51}"/>
              </a:ext>
            </a:extLst>
          </p:cNvPr>
          <p:cNvSpPr txBox="1">
            <a:spLocks/>
          </p:cNvSpPr>
          <p:nvPr/>
        </p:nvSpPr>
        <p:spPr bwMode="blackWhite">
          <a:xfrm>
            <a:off x="2155602" y="389997"/>
            <a:ext cx="7880795" cy="771291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solidFill>
                  <a:schemeClr val="bg2"/>
                </a:solidFill>
              </a:rPr>
              <a:t>РАЗРАБОТКА </a:t>
            </a:r>
            <a:r>
              <a:rPr lang="en-GB" sz="3600" dirty="0">
                <a:solidFill>
                  <a:schemeClr val="bg2"/>
                </a:solidFill>
              </a:rPr>
              <a:t>API</a:t>
            </a:r>
            <a:endParaRPr lang="ru-RU" sz="3600" dirty="0">
              <a:solidFill>
                <a:schemeClr val="bg2"/>
              </a:solidFill>
            </a:endParaRP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DC96EC92-4A53-D2C0-3866-52CB802F5ACE}"/>
              </a:ext>
            </a:extLst>
          </p:cNvPr>
          <p:cNvSpPr/>
          <p:nvPr/>
        </p:nvSpPr>
        <p:spPr>
          <a:xfrm>
            <a:off x="762286" y="2575929"/>
            <a:ext cx="2152650" cy="47625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Фотография</a:t>
            </a: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C1B2BC1E-063B-FC21-7BD4-29C01743D1C9}"/>
              </a:ext>
            </a:extLst>
          </p:cNvPr>
          <p:cNvSpPr/>
          <p:nvPr/>
        </p:nvSpPr>
        <p:spPr>
          <a:xfrm>
            <a:off x="4116251" y="2463467"/>
            <a:ext cx="2715771" cy="701174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Детекция фотографии</a:t>
            </a: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11E9B1D6-BDCA-08FD-9BD8-1D17302D92AB}"/>
              </a:ext>
            </a:extLst>
          </p:cNvPr>
          <p:cNvSpPr/>
          <p:nvPr/>
        </p:nvSpPr>
        <p:spPr>
          <a:xfrm>
            <a:off x="8033337" y="2428408"/>
            <a:ext cx="2487454" cy="771291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Вычисление </a:t>
            </a:r>
            <a:r>
              <a:rPr lang="ru-RU" sz="2400" dirty="0" err="1">
                <a:solidFill>
                  <a:schemeClr val="bg2"/>
                </a:solidFill>
              </a:rPr>
              <a:t>эмбеддинга</a:t>
            </a:r>
            <a:endParaRPr lang="ru-RU" sz="2400" dirty="0">
              <a:solidFill>
                <a:schemeClr val="bg2"/>
              </a:solidFill>
            </a:endParaRP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8DA30EB3-E96D-E385-26D4-0AACC04F757C}"/>
              </a:ext>
            </a:extLst>
          </p:cNvPr>
          <p:cNvSpPr/>
          <p:nvPr/>
        </p:nvSpPr>
        <p:spPr>
          <a:xfrm>
            <a:off x="6332460" y="4466819"/>
            <a:ext cx="3822571" cy="136664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Сравнение </a:t>
            </a:r>
            <a:r>
              <a:rPr lang="ru-RU" sz="2400" dirty="0" err="1">
                <a:solidFill>
                  <a:schemeClr val="bg2"/>
                </a:solidFill>
              </a:rPr>
              <a:t>эмбеддинга</a:t>
            </a:r>
            <a:r>
              <a:rPr lang="ru-RU" sz="2400" dirty="0">
                <a:solidFill>
                  <a:schemeClr val="bg2"/>
                </a:solidFill>
              </a:rPr>
              <a:t> фото с </a:t>
            </a:r>
            <a:r>
              <a:rPr lang="ru-RU" sz="2400" dirty="0" err="1">
                <a:solidFill>
                  <a:schemeClr val="bg2"/>
                </a:solidFill>
              </a:rPr>
              <a:t>эмбеддингами</a:t>
            </a:r>
            <a:r>
              <a:rPr lang="ru-RU" sz="2400" dirty="0">
                <a:solidFill>
                  <a:schemeClr val="bg2"/>
                </a:solidFill>
              </a:rPr>
              <a:t> из базы данных</a:t>
            </a: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BE6678B1-425E-D797-3C9F-AC3D04B10C55}"/>
              </a:ext>
            </a:extLst>
          </p:cNvPr>
          <p:cNvSpPr/>
          <p:nvPr/>
        </p:nvSpPr>
        <p:spPr>
          <a:xfrm>
            <a:off x="1678852" y="4817407"/>
            <a:ext cx="2472167" cy="6172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Предсказание</a:t>
            </a: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C68BDEC7-D86E-C025-F3C9-2C7D5009DC1F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2914936" y="2814054"/>
            <a:ext cx="1201315" cy="0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1DD54F83-B4EB-2184-7C59-10922DA1FA96}"/>
              </a:ext>
            </a:extLst>
          </p:cNvPr>
          <p:cNvCxnSpPr>
            <a:cxnSpLocks/>
          </p:cNvCxnSpPr>
          <p:nvPr/>
        </p:nvCxnSpPr>
        <p:spPr>
          <a:xfrm>
            <a:off x="6832022" y="2826451"/>
            <a:ext cx="1201315" cy="0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914BFB7D-80C2-8886-EF86-AE7321BD7420}"/>
              </a:ext>
            </a:extLst>
          </p:cNvPr>
          <p:cNvCxnSpPr>
            <a:cxnSpLocks/>
          </p:cNvCxnSpPr>
          <p:nvPr/>
        </p:nvCxnSpPr>
        <p:spPr>
          <a:xfrm flipH="1">
            <a:off x="10520791" y="2805864"/>
            <a:ext cx="872633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6FE66E46-131D-BBA9-0437-DF496EA2886E}"/>
              </a:ext>
            </a:extLst>
          </p:cNvPr>
          <p:cNvCxnSpPr>
            <a:cxnSpLocks/>
          </p:cNvCxnSpPr>
          <p:nvPr/>
        </p:nvCxnSpPr>
        <p:spPr>
          <a:xfrm flipH="1" flipV="1">
            <a:off x="11393424" y="2814053"/>
            <a:ext cx="36290" cy="2336088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9D0434F7-FEA1-C666-CB5A-5E21F5CE5762}"/>
              </a:ext>
            </a:extLst>
          </p:cNvPr>
          <p:cNvCxnSpPr>
            <a:cxnSpLocks/>
            <a:endCxn id="19" idx="3"/>
          </p:cNvCxnSpPr>
          <p:nvPr/>
        </p:nvCxnSpPr>
        <p:spPr>
          <a:xfrm flipH="1">
            <a:off x="10155031" y="5150140"/>
            <a:ext cx="1274683" cy="1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935871A8-2E28-C793-E4EE-11A53F763F4F}"/>
              </a:ext>
            </a:extLst>
          </p:cNvPr>
          <p:cNvCxnSpPr>
            <a:cxnSpLocks/>
            <a:stCxn id="19" idx="1"/>
            <a:endCxn id="20" idx="3"/>
          </p:cNvCxnSpPr>
          <p:nvPr/>
        </p:nvCxnSpPr>
        <p:spPr>
          <a:xfrm flipH="1" flipV="1">
            <a:off x="4151019" y="5126014"/>
            <a:ext cx="2181441" cy="24127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Прямоугольник: скругленные углы 53">
            <a:extLst>
              <a:ext uri="{FF2B5EF4-FFF2-40B4-BE49-F238E27FC236}">
                <a16:creationId xmlns:a16="http://schemas.microsoft.com/office/drawing/2014/main" id="{3DBB75CC-AC69-CE1F-1DAE-8D8E2D79140C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13</a:t>
            </a:r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2701C80A-C6DB-D5DD-E1C6-4F4C625984A5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26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E3820-3B83-24EB-D8D5-B47F81CCE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1C3E06C3-F170-D138-B01E-6641D2FC864E}"/>
              </a:ext>
            </a:extLst>
          </p:cNvPr>
          <p:cNvSpPr/>
          <p:nvPr/>
        </p:nvSpPr>
        <p:spPr>
          <a:xfrm>
            <a:off x="377761" y="2468880"/>
            <a:ext cx="3270887" cy="2807208"/>
          </a:xfrm>
          <a:prstGeom prst="round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750763-133A-3E1A-D526-BF678D1C4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777" y="483989"/>
            <a:ext cx="8098727" cy="867037"/>
          </a:xfrm>
        </p:spPr>
        <p:txBody>
          <a:bodyPr>
            <a:noAutofit/>
          </a:bodyPr>
          <a:lstStyle/>
          <a:p>
            <a:r>
              <a:rPr lang="ru-RU" sz="3600" dirty="0"/>
              <a:t>Графическое приложение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487FCBD-564D-0679-3101-503387D28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1875" y1="65926" x2="21875" y2="65926"/>
                        <a14:foregroundMark x1="24375" y1="66296" x2="24375" y2="66296"/>
                        <a14:foregroundMark x1="24375" y1="66296" x2="24375" y2="66296"/>
                        <a14:foregroundMark x1="29583" y1="60741" x2="29583" y2="66667"/>
                        <a14:foregroundMark x1="34375" y1="61852" x2="34583" y2="67778"/>
                        <a14:foregroundMark x1="34844" y1="72593" x2="35000" y2="74074"/>
                        <a14:foregroundMark x1="34375" y1="68148" x2="34844" y2="72593"/>
                        <a14:foregroundMark x1="45702" y1="68854" x2="45833" y2="68889"/>
                        <a14:foregroundMark x1="41114" y1="67646" x2="42999" y2="68142"/>
                        <a14:foregroundMark x1="44697" y1="65926" x2="44519" y2="65743"/>
                        <a14:foregroundMark x1="45417" y1="66667" x2="44697" y2="65926"/>
                        <a14:foregroundMark x1="43392" y1="74074" x2="45417" y2="77407"/>
                        <a14:foregroundMark x1="43042" y1="73497" x2="43392" y2="74074"/>
                        <a14:foregroundMark x1="41941" y1="71686" x2="42383" y2="72413"/>
                        <a14:foregroundMark x1="43958" y1="61111" x2="42708" y2="60741"/>
                        <a14:foregroundMark x1="30833" y1="75185" x2="30833" y2="75185"/>
                        <a14:foregroundMark x1="19375" y1="61852" x2="19375" y2="61852"/>
                        <a14:foregroundMark x1="25208" y1="67778" x2="25208" y2="67778"/>
                        <a14:foregroundMark x1="25625" y1="73333" x2="25625" y2="73333"/>
                        <a14:foregroundMark x1="23542" y1="54815" x2="23542" y2="54815"/>
                        <a14:foregroundMark x1="54167" y1="67407" x2="54167" y2="67407"/>
                        <a14:foregroundMark x1="54167" y1="65926" x2="54167" y2="65926"/>
                        <a14:foregroundMark x1="51875" y1="75185" x2="51875" y2="75185"/>
                        <a14:foregroundMark x1="57500" y1="65185" x2="57500" y2="65185"/>
                        <a14:foregroundMark x1="62917" y1="65185" x2="62917" y2="65185"/>
                        <a14:foregroundMark x1="66042" y1="62222" x2="66042" y2="62222"/>
                        <a14:foregroundMark x1="68125" y1="62593" x2="68125" y2="62593"/>
                        <a14:foregroundMark x1="53542" y1="61852" x2="53542" y2="61852"/>
                        <a14:foregroundMark x1="72083" y1="61852" x2="72083" y2="61852"/>
                        <a14:foregroundMark x1="72500" y1="59630" x2="72500" y2="59630"/>
                        <a14:foregroundMark x1="72500" y1="59630" x2="72500" y2="59630"/>
                        <a14:foregroundMark x1="76042" y1="64815" x2="76042" y2="64815"/>
                        <a14:foregroundMark x1="76042" y1="64815" x2="76042" y2="64815"/>
                        <a14:foregroundMark x1="76042" y1="56667" x2="76042" y2="56667"/>
                        <a14:foregroundMark x1="80833" y1="63333" x2="80833" y2="63333"/>
                        <a14:foregroundMark x1="80833" y1="62593" x2="80833" y2="62593"/>
                        <a14:foregroundMark x1="80833" y1="62593" x2="80833" y2="62593"/>
                        <a14:backgroundMark x1="42292" y1="72593" x2="43125" y2="73333"/>
                        <a14:backgroundMark x1="41875" y1="71481" x2="40625" y2="71111"/>
                        <a14:backgroundMark x1="42708" y1="65926" x2="42708" y2="65926"/>
                        <a14:backgroundMark x1="44035" y1="64836" x2="41875" y2="65185"/>
                        <a14:backgroundMark x1="40625" y1="65926" x2="41667" y2="66296"/>
                        <a14:backgroundMark x1="45208" y1="83704" x2="45833" y2="79259"/>
                        <a14:backgroundMark x1="46250" y1="80370" x2="45833" y2="77407"/>
                        <a14:backgroundMark x1="45833" y1="80370" x2="46250" y2="77778"/>
                        <a14:backgroundMark x1="45208" y1="80370" x2="47083" y2="78889"/>
                        <a14:backgroundMark x1="45417" y1="78889" x2="46667" y2="78148"/>
                        <a14:backgroundMark x1="45833" y1="78148" x2="45833" y2="78148"/>
                        <a14:backgroundMark x1="45000" y1="78148" x2="45000" y2="78148"/>
                        <a14:backgroundMark x1="45000" y1="78148" x2="45000" y2="78148"/>
                        <a14:backgroundMark x1="45000" y1="78148" x2="45000" y2="78148"/>
                        <a14:backgroundMark x1="45417" y1="78148" x2="45417" y2="78148"/>
                        <a14:backgroundMark x1="45000" y1="77407" x2="45000" y2="77407"/>
                        <a14:backgroundMark x1="45000" y1="77407" x2="45000" y2="77407"/>
                        <a14:backgroundMark x1="35208" y1="72593" x2="35208" y2="72593"/>
                        <a14:backgroundMark x1="43125" y1="74074" x2="43125" y2="74074"/>
                        <a14:backgroundMark x1="44583" y1="67407" x2="44583" y2="67407"/>
                        <a14:backgroundMark x1="44375" y1="65926" x2="44375" y2="65926"/>
                        <a14:backgroundMark x1="44375" y1="65926" x2="44375" y2="659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847" y="124597"/>
            <a:ext cx="3788281" cy="214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C0EC9FB-5548-C6DF-0AAF-4A2FAED69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09" b="91489" l="9744" r="89776">
                        <a14:foregroundMark x1="24920" y1="7021" x2="24920" y2="7021"/>
                        <a14:foregroundMark x1="20927" y1="91489" x2="20927" y2="914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14" y="2522405"/>
            <a:ext cx="3596379" cy="270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2A7EAE-FB7C-51DA-4C53-E180E9DF8A51}"/>
              </a:ext>
            </a:extLst>
          </p:cNvPr>
          <p:cNvSpPr txBox="1"/>
          <p:nvPr/>
        </p:nvSpPr>
        <p:spPr>
          <a:xfrm>
            <a:off x="1350743" y="3681413"/>
            <a:ext cx="21097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Файл с </a:t>
            </a:r>
          </a:p>
          <a:p>
            <a:pPr algn="ctr"/>
            <a:r>
              <a:rPr lang="ru-RU" sz="2400" dirty="0">
                <a:solidFill>
                  <a:schemeClr val="tx2"/>
                </a:solidFill>
              </a:rPr>
              <a:t>фотографией</a:t>
            </a: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0060E9C8-F2BB-6F6A-43CC-D5E7F130AE47}"/>
              </a:ext>
            </a:extLst>
          </p:cNvPr>
          <p:cNvCxnSpPr>
            <a:cxnSpLocks/>
          </p:cNvCxnSpPr>
          <p:nvPr/>
        </p:nvCxnSpPr>
        <p:spPr>
          <a:xfrm>
            <a:off x="3648648" y="3800474"/>
            <a:ext cx="1599627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4AFFD2FD-BDA1-1E08-52C2-6C000C1C6562}"/>
              </a:ext>
            </a:extLst>
          </p:cNvPr>
          <p:cNvSpPr/>
          <p:nvPr/>
        </p:nvSpPr>
        <p:spPr>
          <a:xfrm>
            <a:off x="5248275" y="3162299"/>
            <a:ext cx="2409825" cy="1276350"/>
          </a:xfrm>
          <a:prstGeom prst="round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tx2"/>
                </a:solidFill>
              </a:rPr>
              <a:t>Нейронная сеть</a:t>
            </a: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6843D099-CA4D-DFE8-5A00-1A277F21663F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7658100" y="3800474"/>
            <a:ext cx="1428750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0CBA007E-E6F3-F075-2E0B-FCB69933BBB1}"/>
              </a:ext>
            </a:extLst>
          </p:cNvPr>
          <p:cNvSpPr/>
          <p:nvPr/>
        </p:nvSpPr>
        <p:spPr>
          <a:xfrm>
            <a:off x="9086850" y="3162299"/>
            <a:ext cx="2228277" cy="1276350"/>
          </a:xfrm>
          <a:prstGeom prst="round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tx2"/>
                </a:solidFill>
              </a:rPr>
              <a:t>Результат</a:t>
            </a: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247620A8-D3BB-6211-9F66-3D20136380E3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14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9DF08874-55FA-7122-7466-BD5F541D771F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93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A2F7ED3-20BD-85BC-BF2B-8BF1EFCF173F}"/>
              </a:ext>
            </a:extLst>
          </p:cNvPr>
          <p:cNvSpPr txBox="1">
            <a:spLocks/>
          </p:cNvSpPr>
          <p:nvPr/>
        </p:nvSpPr>
        <p:spPr bwMode="blackWhite">
          <a:xfrm>
            <a:off x="1133951" y="245865"/>
            <a:ext cx="9924098" cy="497086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Работа Графического приложения</a:t>
            </a:r>
          </a:p>
        </p:txBody>
      </p:sp>
      <p:pic>
        <p:nvPicPr>
          <p:cNvPr id="7" name="st_correct_work">
            <a:hlinkClick r:id="" action="ppaction://media"/>
            <a:extLst>
              <a:ext uri="{FF2B5EF4-FFF2-40B4-BE49-F238E27FC236}">
                <a16:creationId xmlns:a16="http://schemas.microsoft.com/office/drawing/2014/main" id="{12AB20F3-0EF2-1394-A06F-B31CCC8FCD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1218" y="923925"/>
            <a:ext cx="10469563" cy="5486400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1A6329DE-941D-3405-B6B9-00569AF35E69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02904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C221C-D37C-9832-1258-05FFA6E2C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6F426B5-CBA4-A726-346F-3B65C5A36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620" y="804672"/>
            <a:ext cx="4486656" cy="1141497"/>
          </a:xfrm>
          <a:ln>
            <a:solidFill>
              <a:schemeClr val="accent2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tx2">
                    <a:lumMod val="75000"/>
                  </a:schemeClr>
                </a:solidFill>
              </a:rPr>
              <a:t>Модуль В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E00F21F-81CB-5389-5DA4-5653E0A02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9620" y="2971376"/>
            <a:ext cx="2641221" cy="1351145"/>
          </a:xfrm>
        </p:spPr>
        <p:txBody>
          <a:bodyPr>
            <a:noAutofit/>
          </a:bodyPr>
          <a:lstStyle/>
          <a:p>
            <a:pPr marL="285750" indent="-28575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2">
                    <a:lumMod val="75000"/>
                  </a:schemeClr>
                </a:solidFill>
              </a:rPr>
              <a:t>Тест-кейсы</a:t>
            </a:r>
          </a:p>
          <a:p>
            <a:pPr marL="285750" indent="-28575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2">
                    <a:lumMod val="75000"/>
                  </a:schemeClr>
                </a:solidFill>
              </a:rPr>
              <a:t>Отчёт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2485031-CEBE-9FF9-C9C0-5B6A273CCA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40" t="9313" r="5096" b="3142"/>
          <a:stretch/>
        </p:blipFill>
        <p:spPr>
          <a:xfrm>
            <a:off x="9933244" y="3884158"/>
            <a:ext cx="1898295" cy="250441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C6B6414-C137-9DDF-684B-10610531C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416" y="565590"/>
            <a:ext cx="2528984" cy="3161230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42077DC1-5EB5-38BC-200B-364E43006D5E}"/>
              </a:ext>
            </a:extLst>
          </p:cNvPr>
          <p:cNvGrpSpPr/>
          <p:nvPr/>
        </p:nvGrpSpPr>
        <p:grpSpPr>
          <a:xfrm>
            <a:off x="9843704" y="1946169"/>
            <a:ext cx="1274768" cy="1579971"/>
            <a:chOff x="9714465" y="1210591"/>
            <a:chExt cx="1439460" cy="193573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0AD62FAA-80A2-7042-F30E-74C94D033728}"/>
                    </a:ext>
                  </a:extLst>
                </p14:cNvPr>
                <p14:cNvContentPartPr/>
                <p14:nvPr/>
              </p14:nvContentPartPr>
              <p14:xfrm>
                <a:off x="9714465" y="1210591"/>
                <a:ext cx="1172880" cy="1409760"/>
              </p14:xfrm>
            </p:contentPart>
          </mc:Choice>
          <mc:Fallback xmlns=""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0AD62FAA-80A2-7042-F30E-74C94D03372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673811" y="1166481"/>
                  <a:ext cx="1253782" cy="14975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CF7AEEBB-2138-418A-E095-9746B0847FDE}"/>
                    </a:ext>
                  </a:extLst>
                </p14:cNvPr>
                <p14:cNvContentPartPr/>
                <p14:nvPr/>
              </p14:nvContentPartPr>
              <p14:xfrm>
                <a:off x="10620765" y="2466645"/>
                <a:ext cx="533160" cy="679680"/>
              </p14:xfrm>
            </p:contentPart>
          </mc:Choice>
          <mc:Fallback xmlns=""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CF7AEEBB-2138-418A-E095-9746B0847FD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580534" y="2422980"/>
                  <a:ext cx="614028" cy="76745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72C83945-AFCF-F25F-AD11-47CB5A5AD963}"/>
              </a:ext>
            </a:extLst>
          </p:cNvPr>
          <p:cNvSpPr/>
          <p:nvPr/>
        </p:nvSpPr>
        <p:spPr>
          <a:xfrm>
            <a:off x="16254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16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C0B859B2-86B2-A63C-23D3-E605A72A084E}"/>
              </a:ext>
            </a:extLst>
          </p:cNvPr>
          <p:cNvSpPr/>
          <p:nvPr/>
        </p:nvSpPr>
        <p:spPr>
          <a:xfrm>
            <a:off x="11194184" y="20758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189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9EDA000-EF54-BCE6-4616-FAAF0AAB3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361" y="387395"/>
            <a:ext cx="4436364" cy="669881"/>
          </a:xfrm>
          <a:ln>
            <a:solidFill>
              <a:schemeClr val="tx2"/>
            </a:solidFill>
          </a:ln>
        </p:spPr>
        <p:txBody>
          <a:bodyPr>
            <a:noAutofit/>
          </a:bodyPr>
          <a:lstStyle/>
          <a:p>
            <a:r>
              <a:rPr lang="ru-RU" sz="3200" dirty="0">
                <a:solidFill>
                  <a:schemeClr val="tx2"/>
                </a:solidFill>
              </a:rPr>
              <a:t>тест-кейсы</a:t>
            </a:r>
            <a:r>
              <a:rPr lang="en-GB" sz="3200" dirty="0">
                <a:solidFill>
                  <a:schemeClr val="tx2"/>
                </a:solidFill>
              </a:rPr>
              <a:t> #1</a:t>
            </a:r>
            <a:endParaRPr lang="ru-RU" sz="3200" dirty="0">
              <a:solidFill>
                <a:schemeClr val="tx2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2973203-1534-E54B-E26C-4FD28E6CA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35" y="322139"/>
            <a:ext cx="1750315" cy="231388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A20458D-2D7F-D692-3A46-56F7812AE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5160" y="322139"/>
            <a:ext cx="2183240" cy="2307533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AC0354C-8517-1438-8998-B8FC24D7AC5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4644"/>
          <a:stretch/>
        </p:blipFill>
        <p:spPr>
          <a:xfrm>
            <a:off x="5667335" y="2636023"/>
            <a:ext cx="3941065" cy="619211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A76423E-805F-EABD-7B86-D0A9FC06E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8431" y="3428999"/>
            <a:ext cx="1943097" cy="231760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B8A769F-6C5A-EBF5-8D8C-44B9066307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1528" y="3428999"/>
            <a:ext cx="2192769" cy="231760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F8B3D08-9F4D-8678-2E88-EB725EBE17F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26039"/>
          <a:stretch/>
        </p:blipFill>
        <p:spPr>
          <a:xfrm>
            <a:off x="3428432" y="5746604"/>
            <a:ext cx="4135866" cy="724001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DA89841-4491-50C1-F29C-A243C9050A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1628" y="3428999"/>
            <a:ext cx="1711562" cy="238835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16930FE6-1FFD-AEAB-D46A-B6CD41C783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4151" y="3429000"/>
            <a:ext cx="2259711" cy="2388358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D387885-5369-7D81-2B1E-4957D08C39B6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28048"/>
          <a:stretch/>
        </p:blipFill>
        <p:spPr>
          <a:xfrm>
            <a:off x="7801628" y="5817356"/>
            <a:ext cx="3902234" cy="74305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7" name="Овал 26">
            <a:extLst>
              <a:ext uri="{FF2B5EF4-FFF2-40B4-BE49-F238E27FC236}">
                <a16:creationId xmlns:a16="http://schemas.microsoft.com/office/drawing/2014/main" id="{E92BB6E6-11F1-C9BB-D048-7BDFAA5B021A}"/>
              </a:ext>
            </a:extLst>
          </p:cNvPr>
          <p:cNvSpPr/>
          <p:nvPr/>
        </p:nvSpPr>
        <p:spPr>
          <a:xfrm>
            <a:off x="488138" y="1390326"/>
            <a:ext cx="2919487" cy="1456698"/>
          </a:xfrm>
          <a:prstGeom prst="ellips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tx2"/>
                </a:solidFill>
              </a:rPr>
              <a:t>Интернет</a:t>
            </a: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92276194-4844-7F2D-6AB3-800AF01F29B8}"/>
              </a:ext>
            </a:extLst>
          </p:cNvPr>
          <p:cNvSpPr/>
          <p:nvPr/>
        </p:nvSpPr>
        <p:spPr>
          <a:xfrm>
            <a:off x="396398" y="3255234"/>
            <a:ext cx="1852613" cy="1752601"/>
          </a:xfrm>
          <a:prstGeom prst="ellips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2"/>
                </a:solidFill>
              </a:rPr>
              <a:t>Test</a:t>
            </a:r>
            <a:endParaRPr lang="ru-RU" sz="3200" dirty="0">
              <a:solidFill>
                <a:schemeClr val="tx2"/>
              </a:solidFill>
            </a:endParaRPr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EE4E84F4-4C0A-AF3E-D1B7-7D0E9D41B1EA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17</a:t>
            </a: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820D3EA6-9894-EC65-9B24-1CD860426F53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178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5119E-F201-0131-CD39-2B19FFDFE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2A2B3D5-50EE-FA5B-E9ED-FC2041B7B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361" y="400050"/>
            <a:ext cx="4036313" cy="657226"/>
          </a:xfrm>
          <a:ln>
            <a:solidFill>
              <a:schemeClr val="tx2"/>
            </a:solidFill>
          </a:ln>
        </p:spPr>
        <p:txBody>
          <a:bodyPr>
            <a:noAutofit/>
          </a:bodyPr>
          <a:lstStyle/>
          <a:p>
            <a:r>
              <a:rPr lang="ru-RU" sz="3200" dirty="0">
                <a:solidFill>
                  <a:schemeClr val="tx2"/>
                </a:solidFill>
              </a:rPr>
              <a:t>тест-кейсы</a:t>
            </a:r>
            <a:r>
              <a:rPr lang="en-GB" sz="3200" dirty="0">
                <a:solidFill>
                  <a:schemeClr val="tx2"/>
                </a:solidFill>
              </a:rPr>
              <a:t> #</a:t>
            </a:r>
            <a:r>
              <a:rPr lang="ru-RU" sz="3200" dirty="0">
                <a:solidFill>
                  <a:schemeClr val="tx2"/>
                </a:solidFill>
              </a:rPr>
              <a:t>2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BF5C8B4-C257-83B0-3769-798DBE02D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61" y="1348295"/>
            <a:ext cx="1583675" cy="208070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36455F7-0E7C-0D89-6FD9-1DFE7E758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476" y="1348295"/>
            <a:ext cx="1968629" cy="208070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922C2CE-FB8A-B3A4-3AB8-DA11F6EE67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072"/>
          <a:stretch/>
        </p:blipFill>
        <p:spPr>
          <a:xfrm>
            <a:off x="602361" y="3430351"/>
            <a:ext cx="3550459" cy="63128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8429693-ECE6-25A0-BFDD-99D250D9C5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1174" y="3325256"/>
            <a:ext cx="1871663" cy="2620328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63AE85DB-11F9-C250-1C25-7060F94BB3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2837" y="3325257"/>
            <a:ext cx="2479186" cy="2620328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FDB9FAE2-8458-1709-923D-C1C21A7482F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4742"/>
          <a:stretch/>
        </p:blipFill>
        <p:spPr>
          <a:xfrm>
            <a:off x="4342999" y="5935734"/>
            <a:ext cx="4329024" cy="695422"/>
          </a:xfrm>
          <a:prstGeom prst="rect">
            <a:avLst/>
          </a:prstGeom>
        </p:spPr>
      </p:pic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04BA503F-EEEE-54AE-8610-ECCEC2D6F730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18</a:t>
            </a: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7E0F961C-DCD1-A46F-65FB-5D46CB87E074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1630008-1DE9-0ADC-793A-5751BE6F3B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3812" y="476485"/>
            <a:ext cx="1891423" cy="246230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DCDD43-3FC6-8C20-3CA8-D5A10F5FF4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5233" y="478918"/>
            <a:ext cx="2329678" cy="246230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5B14745-1A6F-6E03-D681-2D982F7B8A03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11667"/>
          <a:stretch/>
        </p:blipFill>
        <p:spPr>
          <a:xfrm>
            <a:off x="6773812" y="2938793"/>
            <a:ext cx="4221099" cy="60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1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E991F-8F50-5E99-630C-9475898FA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8DE3A9C-E53C-75D2-EFE2-A3E1037091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8" t="1528" r="892" b="2778"/>
          <a:stretch/>
        </p:blipFill>
        <p:spPr>
          <a:xfrm flipH="1">
            <a:off x="1" y="-1"/>
            <a:ext cx="12191999" cy="6858000"/>
          </a:xfrm>
          <a:prstGeom prst="rect">
            <a:avLst/>
          </a:prstGeom>
        </p:spPr>
      </p:pic>
      <p:sp>
        <p:nvSpPr>
          <p:cNvPr id="9" name="Заголовок 3">
            <a:extLst>
              <a:ext uri="{FF2B5EF4-FFF2-40B4-BE49-F238E27FC236}">
                <a16:creationId xmlns:a16="http://schemas.microsoft.com/office/drawing/2014/main" id="{05DE4E08-6E09-D430-F936-F976A59E1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620" y="804672"/>
            <a:ext cx="4486656" cy="1141497"/>
          </a:xfrm>
          <a:ln>
            <a:solidFill>
              <a:schemeClr val="accent2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tx2"/>
                </a:solidFill>
              </a:rPr>
              <a:t>Модуль Г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id="{1E159F94-66E3-0843-90BD-1F6DFCC7E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5027" y="2838450"/>
            <a:ext cx="4815841" cy="3894320"/>
          </a:xfrm>
        </p:spPr>
        <p:txBody>
          <a:bodyPr>
            <a:noAutofit/>
          </a:bodyPr>
          <a:lstStyle/>
          <a:p>
            <a:pPr marL="457200" indent="-45720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/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Выступление участника</a:t>
            </a:r>
          </a:p>
          <a:p>
            <a:pPr marL="457200" indent="-45720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/>
                </a:solidFill>
                <a:latin typeface="Corbel" panose="020B0503020204020204" pitchFamily="34" charset="0"/>
                <a:ea typeface="Times New Roman" panose="02020603050405020304" pitchFamily="18" charset="0"/>
              </a:rPr>
              <a:t>Разделы презентации</a:t>
            </a:r>
          </a:p>
          <a:p>
            <a:pPr marL="457200" indent="-45720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/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Оформление презентации</a:t>
            </a:r>
            <a:endParaRPr lang="ru-RU" sz="2800" dirty="0">
              <a:solidFill>
                <a:schemeClr val="tx2"/>
              </a:solidFill>
              <a:latin typeface="Corbel" panose="020B0503020204020204" pitchFamily="34" charset="0"/>
            </a:endParaRPr>
          </a:p>
          <a:p>
            <a:pPr marL="285750" indent="-285750" algn="l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3C9242C-F8DE-DC56-67B8-3C57398D9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533" y="1012234"/>
            <a:ext cx="5239891" cy="4833531"/>
          </a:xfrm>
          <a:prstGeom prst="rect">
            <a:avLst/>
          </a:prstGeom>
        </p:spPr>
      </p:pic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27BA942C-262A-EC0A-8E45-35E2C626A5E7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19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5CD8697A-9D6A-030E-09E5-267FB0E95C3D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93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634919A-F202-241F-2FC2-864D8731D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620" y="804672"/>
            <a:ext cx="4486656" cy="1141497"/>
          </a:xfrm>
          <a:ln>
            <a:solidFill>
              <a:schemeClr val="accent2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tx2">
                    <a:lumMod val="75000"/>
                  </a:schemeClr>
                </a:solidFill>
              </a:rPr>
              <a:t>Модуль 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C80E288D-5ECE-2577-3041-200A3131D5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9620" y="2487430"/>
            <a:ext cx="4287012" cy="2989826"/>
          </a:xfrm>
        </p:spPr>
        <p:txBody>
          <a:bodyPr>
            <a:noAutofit/>
          </a:bodyPr>
          <a:lstStyle/>
          <a:p>
            <a:pPr marL="285750" indent="-28575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>
                    <a:lumMod val="75000"/>
                  </a:schemeClr>
                </a:solidFill>
              </a:rPr>
              <a:t>Анализ исходных данных</a:t>
            </a:r>
          </a:p>
          <a:p>
            <a:pPr marL="285750" indent="-28575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>
                    <a:lumMod val="75000"/>
                  </a:schemeClr>
                </a:solidFill>
              </a:rPr>
              <a:t>Подготовка данных к обучению</a:t>
            </a:r>
          </a:p>
          <a:p>
            <a:pPr marL="285750" indent="-28575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>
                    <a:lumMod val="75000"/>
                  </a:schemeClr>
                </a:solidFill>
              </a:rPr>
              <a:t>Отчёт</a:t>
            </a:r>
          </a:p>
        </p:txBody>
      </p:sp>
      <p:pic>
        <p:nvPicPr>
          <p:cNvPr id="1026" name="Picture 2" descr="Пин содержит это изображение: files">
            <a:extLst>
              <a:ext uri="{FF2B5EF4-FFF2-40B4-BE49-F238E27FC236}">
                <a16:creationId xmlns:a16="http://schemas.microsoft.com/office/drawing/2014/main" id="{06C227EA-2D71-B8EC-DCF2-F150BC62B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726" y="804672"/>
            <a:ext cx="4592320" cy="459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2EA265-CD60-D56E-C169-B20E0283E7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373" y1="33679" x2="40373" y2="33679"/>
                        <a14:foregroundMark x1="24224" y1="16580" x2="54658" y2="38860"/>
                        <a14:foregroundMark x1="54658" y1="38860" x2="45963" y2="63731"/>
                        <a14:foregroundMark x1="45963" y1="63731" x2="29193" y2="40933"/>
                        <a14:foregroundMark x1="29193" y1="40933" x2="23602" y2="17098"/>
                        <a14:foregroundMark x1="60870" y1="67876" x2="80745" y2="88083"/>
                        <a14:foregroundMark x1="80745" y1="88083" x2="67702" y2="62694"/>
                        <a14:foregroundMark x1="67702" y1="62694" x2="66460" y2="62176"/>
                      </a14:backgroundRemoval>
                    </a14:imgEffect>
                    <a14:imgEffect>
                      <a14:sharpenSoften amount="-2000"/>
                    </a14:imgEffect>
                    <a14:imgEffect>
                      <a14:brightnessContrast bright="-12000" contrast="3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 flipV="1">
            <a:off x="6935725" y="3378114"/>
            <a:ext cx="1684138" cy="2018878"/>
          </a:xfrm>
          <a:prstGeom prst="rect">
            <a:avLst/>
          </a:prstGeom>
        </p:spPr>
      </p:pic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547D153C-3A3A-AF86-F198-9FF05F44A76B}"/>
              </a:ext>
            </a:extLst>
          </p:cNvPr>
          <p:cNvSpPr/>
          <p:nvPr/>
        </p:nvSpPr>
        <p:spPr>
          <a:xfrm>
            <a:off x="0" y="6149196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D7207FFB-AEB7-E15A-686A-BE7C9E1779AB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575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21AA065C-61AC-8B08-77AA-D9E488A36F8A}"/>
              </a:ext>
            </a:extLst>
          </p:cNvPr>
          <p:cNvSpPr txBox="1">
            <a:spLocks/>
          </p:cNvSpPr>
          <p:nvPr/>
        </p:nvSpPr>
        <p:spPr bwMode="blackWhite">
          <a:xfrm>
            <a:off x="480439" y="567048"/>
            <a:ext cx="3967735" cy="633102"/>
          </a:xfrm>
          <a:prstGeom prst="rect">
            <a:avLst/>
          </a:prstGeom>
          <a:solidFill>
            <a:srgbClr val="FFFFFF"/>
          </a:solidFill>
          <a:ln w="38100" cap="sq">
            <a:solidFill>
              <a:schemeClr val="bg2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000" dirty="0">
                <a:solidFill>
                  <a:schemeClr val="bg2"/>
                </a:solidFill>
              </a:rPr>
              <a:t>Вывод</a:t>
            </a:r>
          </a:p>
        </p:txBody>
      </p:sp>
      <p:sp>
        <p:nvSpPr>
          <p:cNvPr id="8" name="Текст 5">
            <a:extLst>
              <a:ext uri="{FF2B5EF4-FFF2-40B4-BE49-F238E27FC236}">
                <a16:creationId xmlns:a16="http://schemas.microsoft.com/office/drawing/2014/main" id="{BF261C83-5C9F-D45A-96DB-063EA3BD0714}"/>
              </a:ext>
            </a:extLst>
          </p:cNvPr>
          <p:cNvSpPr txBox="1">
            <a:spLocks/>
          </p:cNvSpPr>
          <p:nvPr/>
        </p:nvSpPr>
        <p:spPr>
          <a:xfrm>
            <a:off x="473715" y="1850386"/>
            <a:ext cx="6272785" cy="367341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bg2"/>
              </a:buClr>
            </a:pPr>
            <a:r>
              <a:rPr lang="ru-RU" sz="3200" dirty="0">
                <a:solidFill>
                  <a:schemeClr val="bg2"/>
                </a:solidFill>
              </a:rPr>
              <a:t>Была проделана работа по всем четырём модулям. </a:t>
            </a:r>
            <a:endParaRPr lang="en-US" sz="3200" dirty="0">
              <a:solidFill>
                <a:schemeClr val="bg2"/>
              </a:solidFill>
            </a:endParaRPr>
          </a:p>
          <a:p>
            <a:pPr marL="457200" indent="-457200">
              <a:buClr>
                <a:schemeClr val="bg2"/>
              </a:buClr>
            </a:pPr>
            <a:r>
              <a:rPr lang="ru-RU" sz="3200" dirty="0">
                <a:solidFill>
                  <a:schemeClr val="bg2"/>
                </a:solidFill>
              </a:rPr>
              <a:t>Реализовано графическое приложение для взаимодействия между пользователем и </a:t>
            </a:r>
            <a:r>
              <a:rPr lang="en-GB" sz="3200" dirty="0">
                <a:solidFill>
                  <a:schemeClr val="bg2"/>
                </a:solidFill>
              </a:rPr>
              <a:t>API</a:t>
            </a:r>
            <a:endParaRPr lang="ru-RU" sz="3200" dirty="0">
              <a:solidFill>
                <a:schemeClr val="bg2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5AF130B-FC9C-352A-3F01-244A232333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33"/>
          <a:stretch/>
        </p:blipFill>
        <p:spPr bwMode="auto">
          <a:xfrm>
            <a:off x="7799995" y="462273"/>
            <a:ext cx="2585198" cy="256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C50E452-24F4-E790-769F-DC13A5CF7B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9"/>
          <a:stretch/>
        </p:blipFill>
        <p:spPr bwMode="auto">
          <a:xfrm>
            <a:off x="8682877" y="3221738"/>
            <a:ext cx="2924175" cy="288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Изображение пина-истории">
            <a:extLst>
              <a:ext uri="{FF2B5EF4-FFF2-40B4-BE49-F238E27FC236}">
                <a16:creationId xmlns:a16="http://schemas.microsoft.com/office/drawing/2014/main" id="{3AF561C6-BB41-56B3-E99C-1AB09A18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772" b="97015" l="3685" r="98660">
                        <a14:foregroundMark x1="47404" y1="9168" x2="65159" y2="2239"/>
                        <a14:foregroundMark x1="65159" y1="2239" x2="82580" y2="3092"/>
                        <a14:foregroundMark x1="82580" y1="3092" x2="95812" y2="10554"/>
                        <a14:foregroundMark x1="95812" y1="10554" x2="98827" y2="21642"/>
                        <a14:foregroundMark x1="98827" y1="21642" x2="86097" y2="32836"/>
                        <a14:foregroundMark x1="50754" y1="5970" x2="72697" y2="1919"/>
                        <a14:foregroundMark x1="72697" y1="1919" x2="88275" y2="5224"/>
                        <a14:foregroundMark x1="88275" y1="5224" x2="91290" y2="7676"/>
                        <a14:foregroundMark x1="51424" y1="2772" x2="51424" y2="2772"/>
                        <a14:foregroundMark x1="11223" y1="58102" x2="10553" y2="82516"/>
                        <a14:foregroundMark x1="10553" y1="82516" x2="17085" y2="95309"/>
                        <a14:foregroundMark x1="17085" y1="95309" x2="32998" y2="97015"/>
                        <a14:foregroundMark x1="32998" y1="97015" x2="48409" y2="89765"/>
                        <a14:foregroundMark x1="48409" y1="89765" x2="48409" y2="88380"/>
                        <a14:foregroundMark x1="15075" y1="75160" x2="3685" y2="64392"/>
                        <a14:foregroundMark x1="3685" y1="64392" x2="16918" y2="57143"/>
                        <a14:foregroundMark x1="16918" y1="57143" x2="16918" y2="5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9582">
            <a:off x="6909835" y="1823379"/>
            <a:ext cx="1780318" cy="279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F4F5E540-DCE9-4A68-7340-A5DA481AA1AB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20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73CA6560-C8DD-C62F-8B2C-71053F180A43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064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1AE9F82-A7EB-0C11-D46A-A8756F9B7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223" y="411433"/>
            <a:ext cx="5767777" cy="716231"/>
          </a:xfrm>
        </p:spPr>
        <p:txBody>
          <a:bodyPr>
            <a:noAutofit/>
          </a:bodyPr>
          <a:lstStyle/>
          <a:p>
            <a:r>
              <a:rPr lang="ru-RU" sz="3200" dirty="0"/>
              <a:t>ИСХОДНЫЕ ДАННЫЕ №1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2D093E49-595C-1487-1FA9-028B482E63B8}"/>
              </a:ext>
            </a:extLst>
          </p:cNvPr>
          <p:cNvSpPr/>
          <p:nvPr/>
        </p:nvSpPr>
        <p:spPr>
          <a:xfrm>
            <a:off x="3566723" y="1344060"/>
            <a:ext cx="2493464" cy="6232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ysClr val="windowText" lastClr="000000"/>
                </a:solidFill>
              </a:rPr>
              <a:t>lfw-deepfunneled</a:t>
            </a:r>
            <a:endParaRPr lang="ru-RU" sz="2400" dirty="0">
              <a:solidFill>
                <a:sysClr val="windowText" lastClr="000000"/>
              </a:solidFill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159B4F83-B95C-B20A-1E2B-B04D620A1EC8}"/>
              </a:ext>
            </a:extLst>
          </p:cNvPr>
          <p:cNvSpPr/>
          <p:nvPr/>
        </p:nvSpPr>
        <p:spPr>
          <a:xfrm>
            <a:off x="6870753" y="2207646"/>
            <a:ext cx="2139891" cy="6137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err="1">
                <a:solidFill>
                  <a:sysClr val="windowText" lastClr="000000"/>
                </a:solidFill>
              </a:rPr>
              <a:t>Aaron_Eckhart</a:t>
            </a:r>
            <a:endParaRPr lang="en-GB" sz="2400" dirty="0">
              <a:solidFill>
                <a:sysClr val="windowText" lastClr="000000"/>
              </a:solidFill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BD41D76-B9C9-FE5C-ACD8-446412A587AB}"/>
              </a:ext>
            </a:extLst>
          </p:cNvPr>
          <p:cNvCxnSpPr>
            <a:cxnSpLocks/>
          </p:cNvCxnSpPr>
          <p:nvPr/>
        </p:nvCxnSpPr>
        <p:spPr>
          <a:xfrm flipH="1">
            <a:off x="6060186" y="1655708"/>
            <a:ext cx="435582" cy="0"/>
          </a:xfrm>
          <a:prstGeom prst="line">
            <a:avLst/>
          </a:prstGeom>
          <a:ln w="57150">
            <a:solidFill>
              <a:schemeClr val="tx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812D1B0A-8290-0133-6F7F-53497432C884}"/>
              </a:ext>
            </a:extLst>
          </p:cNvPr>
          <p:cNvCxnSpPr>
            <a:cxnSpLocks/>
          </p:cNvCxnSpPr>
          <p:nvPr/>
        </p:nvCxnSpPr>
        <p:spPr>
          <a:xfrm flipH="1">
            <a:off x="6465469" y="1660215"/>
            <a:ext cx="1" cy="4694392"/>
          </a:xfrm>
          <a:prstGeom prst="line">
            <a:avLst/>
          </a:prstGeom>
          <a:ln w="5715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870D7C7E-E849-7771-F54A-53C7B9E242D2}"/>
              </a:ext>
            </a:extLst>
          </p:cNvPr>
          <p:cNvCxnSpPr>
            <a:cxnSpLocks/>
          </p:cNvCxnSpPr>
          <p:nvPr/>
        </p:nvCxnSpPr>
        <p:spPr>
          <a:xfrm>
            <a:off x="6465469" y="2537010"/>
            <a:ext cx="405285" cy="0"/>
          </a:xfrm>
          <a:prstGeom prst="line">
            <a:avLst/>
          </a:prstGeom>
          <a:ln w="57150">
            <a:solidFill>
              <a:schemeClr val="tx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41ADA1BC-C68B-50AC-9AE5-FBE54F7FA720}"/>
              </a:ext>
            </a:extLst>
          </p:cNvPr>
          <p:cNvSpPr/>
          <p:nvPr/>
        </p:nvSpPr>
        <p:spPr>
          <a:xfrm>
            <a:off x="6870753" y="3318289"/>
            <a:ext cx="2123125" cy="6137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err="1">
                <a:solidFill>
                  <a:sysClr val="windowText" lastClr="000000"/>
                </a:solidFill>
              </a:rPr>
              <a:t>Aaron_Guiel</a:t>
            </a:r>
            <a:endParaRPr lang="ru-RU" sz="2400" dirty="0">
              <a:solidFill>
                <a:sysClr val="windowText" lastClr="000000"/>
              </a:solidFill>
            </a:endParaRP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62D43DC7-6C73-79F0-5F0F-6598B334541E}"/>
              </a:ext>
            </a:extLst>
          </p:cNvPr>
          <p:cNvCxnSpPr>
            <a:cxnSpLocks/>
          </p:cNvCxnSpPr>
          <p:nvPr/>
        </p:nvCxnSpPr>
        <p:spPr>
          <a:xfrm>
            <a:off x="6465469" y="3628603"/>
            <a:ext cx="405285" cy="0"/>
          </a:xfrm>
          <a:prstGeom prst="line">
            <a:avLst/>
          </a:prstGeom>
          <a:ln w="57150">
            <a:solidFill>
              <a:schemeClr val="tx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7A614792-ABBB-26CB-E027-92D7C4CB2513}"/>
              </a:ext>
            </a:extLst>
          </p:cNvPr>
          <p:cNvSpPr/>
          <p:nvPr/>
        </p:nvSpPr>
        <p:spPr>
          <a:xfrm>
            <a:off x="6870753" y="4426802"/>
            <a:ext cx="2444695" cy="6137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err="1">
                <a:solidFill>
                  <a:schemeClr val="tx2"/>
                </a:solidFill>
              </a:rPr>
              <a:t>Aaron_Patterson</a:t>
            </a:r>
            <a:endParaRPr lang="ru-RU" sz="2400" dirty="0">
              <a:solidFill>
                <a:schemeClr val="tx2"/>
              </a:solidFill>
            </a:endParaRP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F56461FA-9D4A-0058-01F5-B724E1A5E10D}"/>
              </a:ext>
            </a:extLst>
          </p:cNvPr>
          <p:cNvCxnSpPr>
            <a:cxnSpLocks/>
          </p:cNvCxnSpPr>
          <p:nvPr/>
        </p:nvCxnSpPr>
        <p:spPr>
          <a:xfrm>
            <a:off x="6465469" y="4756166"/>
            <a:ext cx="405285" cy="0"/>
          </a:xfrm>
          <a:prstGeom prst="line">
            <a:avLst/>
          </a:prstGeom>
          <a:ln w="57150">
            <a:solidFill>
              <a:schemeClr val="tx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Прямоугольник: скругленные углы 43">
            <a:extLst>
              <a:ext uri="{FF2B5EF4-FFF2-40B4-BE49-F238E27FC236}">
                <a16:creationId xmlns:a16="http://schemas.microsoft.com/office/drawing/2014/main" id="{022E4945-63D4-215E-E8A1-DB15A9D33F16}"/>
              </a:ext>
            </a:extLst>
          </p:cNvPr>
          <p:cNvSpPr/>
          <p:nvPr/>
        </p:nvSpPr>
        <p:spPr>
          <a:xfrm>
            <a:off x="6870753" y="5535315"/>
            <a:ext cx="2146183" cy="6137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err="1">
                <a:solidFill>
                  <a:schemeClr val="tx2"/>
                </a:solidFill>
              </a:rPr>
              <a:t>Aaron_Peirsol</a:t>
            </a:r>
            <a:endParaRPr lang="ru-RU" sz="2400" dirty="0">
              <a:solidFill>
                <a:schemeClr val="tx2"/>
              </a:solidFill>
            </a:endParaRPr>
          </a:p>
        </p:txBody>
      </p: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247E87C2-ABA5-548B-0403-AA86EAF1D96C}"/>
              </a:ext>
            </a:extLst>
          </p:cNvPr>
          <p:cNvCxnSpPr>
            <a:cxnSpLocks/>
          </p:cNvCxnSpPr>
          <p:nvPr/>
        </p:nvCxnSpPr>
        <p:spPr>
          <a:xfrm>
            <a:off x="6465470" y="5836104"/>
            <a:ext cx="405285" cy="0"/>
          </a:xfrm>
          <a:prstGeom prst="line">
            <a:avLst/>
          </a:prstGeom>
          <a:ln w="57150">
            <a:solidFill>
              <a:schemeClr val="tx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единительная линия 66">
            <a:extLst>
              <a:ext uri="{FF2B5EF4-FFF2-40B4-BE49-F238E27FC236}">
                <a16:creationId xmlns:a16="http://schemas.microsoft.com/office/drawing/2014/main" id="{2D69C945-39B7-6BF7-C1BB-9860AE843A9D}"/>
              </a:ext>
            </a:extLst>
          </p:cNvPr>
          <p:cNvCxnSpPr>
            <a:cxnSpLocks/>
          </p:cNvCxnSpPr>
          <p:nvPr/>
        </p:nvCxnSpPr>
        <p:spPr>
          <a:xfrm>
            <a:off x="9016937" y="2554206"/>
            <a:ext cx="405285" cy="0"/>
          </a:xfrm>
          <a:prstGeom prst="line">
            <a:avLst/>
          </a:prstGeom>
          <a:ln w="57150">
            <a:solidFill>
              <a:schemeClr val="tx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Прямая соединительная линия 67">
            <a:extLst>
              <a:ext uri="{FF2B5EF4-FFF2-40B4-BE49-F238E27FC236}">
                <a16:creationId xmlns:a16="http://schemas.microsoft.com/office/drawing/2014/main" id="{CA564317-C6D7-2D44-835A-95F9EBDBD324}"/>
              </a:ext>
            </a:extLst>
          </p:cNvPr>
          <p:cNvCxnSpPr>
            <a:cxnSpLocks/>
          </p:cNvCxnSpPr>
          <p:nvPr/>
        </p:nvCxnSpPr>
        <p:spPr>
          <a:xfrm>
            <a:off x="9005408" y="3625169"/>
            <a:ext cx="405285" cy="0"/>
          </a:xfrm>
          <a:prstGeom prst="line">
            <a:avLst/>
          </a:prstGeom>
          <a:ln w="57150">
            <a:solidFill>
              <a:schemeClr val="tx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единительная линия 68">
            <a:extLst>
              <a:ext uri="{FF2B5EF4-FFF2-40B4-BE49-F238E27FC236}">
                <a16:creationId xmlns:a16="http://schemas.microsoft.com/office/drawing/2014/main" id="{18167041-5937-C85B-024C-7A37E7AFD1FA}"/>
              </a:ext>
            </a:extLst>
          </p:cNvPr>
          <p:cNvCxnSpPr>
            <a:cxnSpLocks/>
          </p:cNvCxnSpPr>
          <p:nvPr/>
        </p:nvCxnSpPr>
        <p:spPr>
          <a:xfrm>
            <a:off x="9315447" y="4765141"/>
            <a:ext cx="405285" cy="0"/>
          </a:xfrm>
          <a:prstGeom prst="line">
            <a:avLst/>
          </a:prstGeom>
          <a:ln w="57150">
            <a:solidFill>
              <a:schemeClr val="tx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единительная линия 69">
            <a:extLst>
              <a:ext uri="{FF2B5EF4-FFF2-40B4-BE49-F238E27FC236}">
                <a16:creationId xmlns:a16="http://schemas.microsoft.com/office/drawing/2014/main" id="{AED866C8-FFB2-2BE2-96A5-1E3DBA094923}"/>
              </a:ext>
            </a:extLst>
          </p:cNvPr>
          <p:cNvCxnSpPr>
            <a:cxnSpLocks/>
          </p:cNvCxnSpPr>
          <p:nvPr/>
        </p:nvCxnSpPr>
        <p:spPr>
          <a:xfrm>
            <a:off x="9016940" y="5853300"/>
            <a:ext cx="405285" cy="0"/>
          </a:xfrm>
          <a:prstGeom prst="line">
            <a:avLst/>
          </a:prstGeom>
          <a:ln w="57150">
            <a:solidFill>
              <a:schemeClr val="tx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Прямоугольник: скругленные углы 70">
            <a:extLst>
              <a:ext uri="{FF2B5EF4-FFF2-40B4-BE49-F238E27FC236}">
                <a16:creationId xmlns:a16="http://schemas.microsoft.com/office/drawing/2014/main" id="{9C1D6C43-FD47-3565-1D75-77149D73ED56}"/>
              </a:ext>
            </a:extLst>
          </p:cNvPr>
          <p:cNvSpPr/>
          <p:nvPr/>
        </p:nvSpPr>
        <p:spPr>
          <a:xfrm>
            <a:off x="9422222" y="2207646"/>
            <a:ext cx="1816046" cy="6137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ysClr val="windowText" lastClr="000000"/>
                </a:solidFill>
              </a:rPr>
              <a:t>Файлы </a:t>
            </a:r>
            <a:r>
              <a:rPr lang="en-GB" sz="2400" dirty="0">
                <a:solidFill>
                  <a:sysClr val="windowText" lastClr="000000"/>
                </a:solidFill>
              </a:rPr>
              <a:t>.jpg</a:t>
            </a:r>
            <a:endParaRPr lang="ru-RU" sz="2400" dirty="0">
              <a:solidFill>
                <a:sysClr val="windowText" lastClr="000000"/>
              </a:solidFill>
            </a:endParaRPr>
          </a:p>
        </p:txBody>
      </p:sp>
      <p:sp>
        <p:nvSpPr>
          <p:cNvPr id="72" name="Прямоугольник: скругленные углы 71">
            <a:extLst>
              <a:ext uri="{FF2B5EF4-FFF2-40B4-BE49-F238E27FC236}">
                <a16:creationId xmlns:a16="http://schemas.microsoft.com/office/drawing/2014/main" id="{90233776-C9EB-25CB-A711-0661596FF135}"/>
              </a:ext>
            </a:extLst>
          </p:cNvPr>
          <p:cNvSpPr/>
          <p:nvPr/>
        </p:nvSpPr>
        <p:spPr>
          <a:xfrm>
            <a:off x="9422222" y="3318289"/>
            <a:ext cx="1816046" cy="6137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ysClr val="windowText" lastClr="000000"/>
                </a:solidFill>
              </a:rPr>
              <a:t>Файлы </a:t>
            </a:r>
            <a:r>
              <a:rPr lang="en-GB" sz="2400" dirty="0">
                <a:solidFill>
                  <a:sysClr val="windowText" lastClr="000000"/>
                </a:solidFill>
              </a:rPr>
              <a:t>.jpg</a:t>
            </a:r>
            <a:endParaRPr lang="ru-RU" sz="2400" dirty="0">
              <a:solidFill>
                <a:sysClr val="windowText" lastClr="000000"/>
              </a:solidFill>
            </a:endParaRPr>
          </a:p>
        </p:txBody>
      </p:sp>
      <p:sp>
        <p:nvSpPr>
          <p:cNvPr id="73" name="Прямоугольник: скругленные углы 72">
            <a:extLst>
              <a:ext uri="{FF2B5EF4-FFF2-40B4-BE49-F238E27FC236}">
                <a16:creationId xmlns:a16="http://schemas.microsoft.com/office/drawing/2014/main" id="{7E9B6595-CA1B-7FE1-8CA8-45A7201FBDB3}"/>
              </a:ext>
            </a:extLst>
          </p:cNvPr>
          <p:cNvSpPr/>
          <p:nvPr/>
        </p:nvSpPr>
        <p:spPr>
          <a:xfrm>
            <a:off x="9720730" y="4418581"/>
            <a:ext cx="1816046" cy="6137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Файлы </a:t>
            </a:r>
            <a:r>
              <a:rPr lang="en-GB" sz="2400" dirty="0">
                <a:solidFill>
                  <a:schemeClr val="tx2"/>
                </a:solidFill>
              </a:rPr>
              <a:t>.jpg</a:t>
            </a:r>
            <a:endParaRPr lang="ru-RU" sz="2400" dirty="0">
              <a:solidFill>
                <a:schemeClr val="tx2"/>
              </a:solidFill>
            </a:endParaRPr>
          </a:p>
        </p:txBody>
      </p:sp>
      <p:sp>
        <p:nvSpPr>
          <p:cNvPr id="74" name="Прямоугольник: скругленные углы 73">
            <a:extLst>
              <a:ext uri="{FF2B5EF4-FFF2-40B4-BE49-F238E27FC236}">
                <a16:creationId xmlns:a16="http://schemas.microsoft.com/office/drawing/2014/main" id="{94CF94F3-EFFE-2FBC-B968-F9C7A67E11B0}"/>
              </a:ext>
            </a:extLst>
          </p:cNvPr>
          <p:cNvSpPr/>
          <p:nvPr/>
        </p:nvSpPr>
        <p:spPr>
          <a:xfrm>
            <a:off x="9422224" y="5529224"/>
            <a:ext cx="1816046" cy="6137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Файлы </a:t>
            </a:r>
            <a:r>
              <a:rPr lang="en-GB" sz="2400" dirty="0">
                <a:solidFill>
                  <a:schemeClr val="tx2"/>
                </a:solidFill>
              </a:rPr>
              <a:t>.jpg</a:t>
            </a:r>
            <a:endParaRPr lang="ru-RU" sz="2400" dirty="0">
              <a:solidFill>
                <a:schemeClr val="tx2"/>
              </a:solidFill>
            </a:endParaRPr>
          </a:p>
        </p:txBody>
      </p:sp>
      <p:sp>
        <p:nvSpPr>
          <p:cNvPr id="78" name="Овал 77">
            <a:extLst>
              <a:ext uri="{FF2B5EF4-FFF2-40B4-BE49-F238E27FC236}">
                <a16:creationId xmlns:a16="http://schemas.microsoft.com/office/drawing/2014/main" id="{00CE27C1-AA0A-F490-DCB8-8F2987AC433F}"/>
              </a:ext>
            </a:extLst>
          </p:cNvPr>
          <p:cNvSpPr/>
          <p:nvPr/>
        </p:nvSpPr>
        <p:spPr>
          <a:xfrm>
            <a:off x="554195" y="2400315"/>
            <a:ext cx="2227112" cy="205737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Archive.zip</a:t>
            </a:r>
            <a:endParaRPr lang="ru-RU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79" name="Прямая соединительная линия 78">
            <a:extLst>
              <a:ext uri="{FF2B5EF4-FFF2-40B4-BE49-F238E27FC236}">
                <a16:creationId xmlns:a16="http://schemas.microsoft.com/office/drawing/2014/main" id="{F178E55E-CA5F-2A1D-6032-FB2E57E5D496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1667751" y="1655707"/>
            <a:ext cx="0" cy="744608"/>
          </a:xfrm>
          <a:prstGeom prst="line">
            <a:avLst/>
          </a:prstGeom>
          <a:ln w="5715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Прямая соединительная линия 82">
            <a:extLst>
              <a:ext uri="{FF2B5EF4-FFF2-40B4-BE49-F238E27FC236}">
                <a16:creationId xmlns:a16="http://schemas.microsoft.com/office/drawing/2014/main" id="{638681EA-7756-BDED-0CA2-36D7A7728A94}"/>
              </a:ext>
            </a:extLst>
          </p:cNvPr>
          <p:cNvCxnSpPr>
            <a:cxnSpLocks/>
          </p:cNvCxnSpPr>
          <p:nvPr/>
        </p:nvCxnSpPr>
        <p:spPr>
          <a:xfrm>
            <a:off x="1661458" y="1655707"/>
            <a:ext cx="1905265" cy="0"/>
          </a:xfrm>
          <a:prstGeom prst="line">
            <a:avLst/>
          </a:prstGeom>
          <a:ln w="5715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E105595E-76FF-F674-50CC-3755CF567526}"/>
              </a:ext>
            </a:extLst>
          </p:cNvPr>
          <p:cNvSpPr/>
          <p:nvPr/>
        </p:nvSpPr>
        <p:spPr>
          <a:xfrm>
            <a:off x="3555194" y="1344060"/>
            <a:ext cx="2493464" cy="6232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2"/>
                </a:solidFill>
              </a:rPr>
              <a:t>lfw-deepfunneled</a:t>
            </a:r>
            <a:endParaRPr lang="ru-RU" sz="2400" dirty="0">
              <a:solidFill>
                <a:schemeClr val="tx2"/>
              </a:solidFill>
            </a:endParaRP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EAEC5208-B188-5490-92B7-C30EEB29C003}"/>
              </a:ext>
            </a:extLst>
          </p:cNvPr>
          <p:cNvSpPr/>
          <p:nvPr/>
        </p:nvSpPr>
        <p:spPr>
          <a:xfrm>
            <a:off x="6859224" y="2207646"/>
            <a:ext cx="2139891" cy="6137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err="1">
                <a:solidFill>
                  <a:schemeClr val="tx2"/>
                </a:solidFill>
              </a:rPr>
              <a:t>Aaron_Eckhart</a:t>
            </a:r>
            <a:endParaRPr lang="en-GB" sz="2400" dirty="0">
              <a:solidFill>
                <a:schemeClr val="tx2"/>
              </a:solidFill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716E084D-2CC4-5A08-6889-A3BE2FE607C1}"/>
              </a:ext>
            </a:extLst>
          </p:cNvPr>
          <p:cNvSpPr/>
          <p:nvPr/>
        </p:nvSpPr>
        <p:spPr>
          <a:xfrm>
            <a:off x="6859224" y="3318289"/>
            <a:ext cx="2123125" cy="6137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err="1">
                <a:solidFill>
                  <a:schemeClr val="tx2"/>
                </a:solidFill>
              </a:rPr>
              <a:t>Aaron_Guiel</a:t>
            </a:r>
            <a:endParaRPr lang="ru-RU" sz="2400" dirty="0">
              <a:solidFill>
                <a:schemeClr val="tx2"/>
              </a:solidFill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1D05BED8-4093-4ED5-0018-34C22ED21A25}"/>
              </a:ext>
            </a:extLst>
          </p:cNvPr>
          <p:cNvSpPr/>
          <p:nvPr/>
        </p:nvSpPr>
        <p:spPr>
          <a:xfrm>
            <a:off x="9410693" y="2207646"/>
            <a:ext cx="1816046" cy="6137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Файлы </a:t>
            </a:r>
            <a:r>
              <a:rPr lang="en-GB" sz="2400" dirty="0">
                <a:solidFill>
                  <a:schemeClr val="tx2"/>
                </a:solidFill>
              </a:rPr>
              <a:t>.jpg</a:t>
            </a:r>
            <a:endParaRPr lang="ru-RU" sz="2400" dirty="0">
              <a:solidFill>
                <a:schemeClr val="tx2"/>
              </a:solidFill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5402B1AB-E493-F6B5-C921-7A44B875A54F}"/>
              </a:ext>
            </a:extLst>
          </p:cNvPr>
          <p:cNvSpPr/>
          <p:nvPr/>
        </p:nvSpPr>
        <p:spPr>
          <a:xfrm>
            <a:off x="9410693" y="3318289"/>
            <a:ext cx="1816046" cy="6137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Файлы </a:t>
            </a:r>
            <a:r>
              <a:rPr lang="en-GB" sz="2400" dirty="0">
                <a:solidFill>
                  <a:schemeClr val="tx2"/>
                </a:solidFill>
              </a:rPr>
              <a:t>.jpg</a:t>
            </a:r>
            <a:endParaRPr lang="ru-RU" sz="2400" dirty="0">
              <a:solidFill>
                <a:schemeClr val="tx2"/>
              </a:solidFill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C48A43B1-EE54-AF10-8567-88A1C65CA8ED}"/>
              </a:ext>
            </a:extLst>
          </p:cNvPr>
          <p:cNvSpPr/>
          <p:nvPr/>
        </p:nvSpPr>
        <p:spPr>
          <a:xfrm>
            <a:off x="542666" y="2400315"/>
            <a:ext cx="2227112" cy="205737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Archive.zip</a:t>
            </a:r>
            <a:endParaRPr lang="ru-RU" sz="2400" dirty="0">
              <a:solidFill>
                <a:schemeClr val="tx2"/>
              </a:solidFill>
            </a:endParaRP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FCBB3CBF-DB58-4E3D-9190-E557BD5B9053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6F82B670-C0B9-438B-EDC3-A92A9F3464A1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689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4">
            <a:extLst>
              <a:ext uri="{FF2B5EF4-FFF2-40B4-BE49-F238E27FC236}">
                <a16:creationId xmlns:a16="http://schemas.microsoft.com/office/drawing/2014/main" id="{45C48030-4E67-6F5C-B2F2-29EB9C914CAB}"/>
              </a:ext>
            </a:extLst>
          </p:cNvPr>
          <p:cNvSpPr txBox="1">
            <a:spLocks/>
          </p:cNvSpPr>
          <p:nvPr/>
        </p:nvSpPr>
        <p:spPr bwMode="blackWhite">
          <a:xfrm>
            <a:off x="328223" y="411433"/>
            <a:ext cx="5767777" cy="716231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2">
                    <a:lumMod val="75000"/>
                  </a:schemeClr>
                </a:solidFill>
              </a:rPr>
              <a:t>ИСХОДНЫЕ ДАННЫЕ №</a:t>
            </a:r>
            <a:r>
              <a:rPr lang="en-GB" sz="3200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ru-RU" sz="32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A3322A93-5D1B-F54C-2D49-27ECE27F65EA}"/>
              </a:ext>
            </a:extLst>
          </p:cNvPr>
          <p:cNvCxnSpPr>
            <a:cxnSpLocks/>
          </p:cNvCxnSpPr>
          <p:nvPr/>
        </p:nvCxnSpPr>
        <p:spPr>
          <a:xfrm>
            <a:off x="6176451" y="3989714"/>
            <a:ext cx="1348130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5F10F62C-5880-416A-018F-402441B9A140}"/>
              </a:ext>
            </a:extLst>
          </p:cNvPr>
          <p:cNvCxnSpPr>
            <a:cxnSpLocks/>
          </p:cNvCxnSpPr>
          <p:nvPr/>
        </p:nvCxnSpPr>
        <p:spPr>
          <a:xfrm>
            <a:off x="6176451" y="5223953"/>
            <a:ext cx="1348130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5DAB5973-B1E1-DD3B-8887-C51935E85DF8}"/>
              </a:ext>
            </a:extLst>
          </p:cNvPr>
          <p:cNvSpPr/>
          <p:nvPr/>
        </p:nvSpPr>
        <p:spPr>
          <a:xfrm>
            <a:off x="4849268" y="1906035"/>
            <a:ext cx="2493464" cy="6232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bg2"/>
                </a:solidFill>
              </a:rPr>
              <a:t>Custom_Data</a:t>
            </a:r>
            <a:endParaRPr lang="en-US" sz="2400" dirty="0">
              <a:solidFill>
                <a:schemeClr val="bg2"/>
              </a:solidFill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9124B8FC-D629-0F62-4D48-D840CFD125B8}"/>
              </a:ext>
            </a:extLst>
          </p:cNvPr>
          <p:cNvSpPr/>
          <p:nvPr/>
        </p:nvSpPr>
        <p:spPr>
          <a:xfrm>
            <a:off x="1676578" y="3014203"/>
            <a:ext cx="2427187" cy="220975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Archive2.zip</a:t>
            </a:r>
            <a:endParaRPr lang="ru-RU" sz="2400" dirty="0">
              <a:solidFill>
                <a:schemeClr val="bg2"/>
              </a:solidFill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A809C6AF-5168-6E93-8E3D-F3C71B4A907E}"/>
              </a:ext>
            </a:extLst>
          </p:cNvPr>
          <p:cNvCxnSpPr>
            <a:cxnSpLocks/>
          </p:cNvCxnSpPr>
          <p:nvPr/>
        </p:nvCxnSpPr>
        <p:spPr>
          <a:xfrm flipV="1">
            <a:off x="2890171" y="2217682"/>
            <a:ext cx="0" cy="796521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6DD2A852-F165-01DA-F1E6-D68A8E2D5017}"/>
              </a:ext>
            </a:extLst>
          </p:cNvPr>
          <p:cNvCxnSpPr>
            <a:cxnSpLocks/>
          </p:cNvCxnSpPr>
          <p:nvPr/>
        </p:nvCxnSpPr>
        <p:spPr>
          <a:xfrm>
            <a:off x="2944003" y="2217682"/>
            <a:ext cx="1905265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42FCBE61-C16B-8428-3545-E3AE7593BB8B}"/>
              </a:ext>
            </a:extLst>
          </p:cNvPr>
          <p:cNvSpPr/>
          <p:nvPr/>
        </p:nvSpPr>
        <p:spPr>
          <a:xfrm>
            <a:off x="7438918" y="3685404"/>
            <a:ext cx="1620440" cy="60357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bg2"/>
                </a:solidFill>
              </a:rPr>
              <a:t>Images</a:t>
            </a:r>
            <a:endParaRPr lang="ru-RU" sz="2800" dirty="0">
              <a:solidFill>
                <a:schemeClr val="bg2"/>
              </a:solidFill>
            </a:endParaRPr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270C3539-22A2-6CA3-647A-50E23F28E583}"/>
              </a:ext>
            </a:extLst>
          </p:cNvPr>
          <p:cNvSpPr/>
          <p:nvPr/>
        </p:nvSpPr>
        <p:spPr>
          <a:xfrm>
            <a:off x="7438918" y="4922165"/>
            <a:ext cx="1620440" cy="60357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bg2"/>
                </a:solidFill>
              </a:rPr>
              <a:t>labels</a:t>
            </a:r>
            <a:endParaRPr lang="ru-RU" sz="2800" dirty="0">
              <a:solidFill>
                <a:schemeClr val="bg2"/>
              </a:solidFill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06F955E-3FCD-EACC-A17A-863AAAFCF342}"/>
              </a:ext>
            </a:extLst>
          </p:cNvPr>
          <p:cNvCxnSpPr>
            <a:cxnSpLocks/>
          </p:cNvCxnSpPr>
          <p:nvPr/>
        </p:nvCxnSpPr>
        <p:spPr>
          <a:xfrm>
            <a:off x="6176451" y="2538823"/>
            <a:ext cx="0" cy="268513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058051BB-200D-3891-6188-642EDAEBC179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4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A6FB84E4-67BC-59F8-A7BE-627BB82F6A28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76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CCC8E3-1F38-D822-FE8C-334CF4A31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835" y="631408"/>
            <a:ext cx="7729728" cy="1188720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tx2"/>
                </a:solidFill>
              </a:rPr>
              <a:t>ИТОГ ПЕРЕРАЗМЕТКИ ДАННЫХ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1B212ACC-2D50-2B0B-FFF4-970D1D71AB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1321694"/>
              </p:ext>
            </p:extLst>
          </p:nvPr>
        </p:nvGraphicFramePr>
        <p:xfrm>
          <a:off x="2231835" y="2238375"/>
          <a:ext cx="7731125" cy="3101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86DCF01-89EA-2C10-2D2C-43034F11EAB0}"/>
              </a:ext>
            </a:extLst>
          </p:cNvPr>
          <p:cNvSpPr txBox="1"/>
          <p:nvPr/>
        </p:nvSpPr>
        <p:spPr>
          <a:xfrm>
            <a:off x="4011421" y="5327650"/>
            <a:ext cx="1495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Исходная разметка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3547B8-DDAA-B275-2BF7-56BE3D32A738}"/>
              </a:ext>
            </a:extLst>
          </p:cNvPr>
          <p:cNvSpPr txBox="1"/>
          <p:nvPr/>
        </p:nvSpPr>
        <p:spPr>
          <a:xfrm>
            <a:off x="7068946" y="5324475"/>
            <a:ext cx="21226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Исправленная разметка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2192943E-7B6C-3B11-6E28-D964CA217486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4EB108CD-5158-173A-DA33-7BCB21FA5CFB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39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35C1686-F6B4-5836-F2E1-7E9E6AB95562}"/>
              </a:ext>
            </a:extLst>
          </p:cNvPr>
          <p:cNvSpPr txBox="1">
            <a:spLocks/>
          </p:cNvSpPr>
          <p:nvPr/>
        </p:nvSpPr>
        <p:spPr bwMode="blackWhite">
          <a:xfrm>
            <a:off x="1279301" y="345658"/>
            <a:ext cx="9633395" cy="663992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2"/>
                </a:solidFill>
              </a:rPr>
              <a:t>ОБРАБОТКА ДАННЫХ ДЛЯ РАСПОЗНАВАНИЯ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ACFA1B9-B898-C3FE-B9B4-8BF523B07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1173698"/>
            <a:ext cx="9820275" cy="5338644"/>
          </a:xfrm>
          <a:prstGeom prst="rect">
            <a:avLst/>
          </a:prstGeom>
        </p:spPr>
      </p:pic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6157A45C-F1FA-D337-ADF9-BFE20AC36C69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6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916D30A6-522C-21BF-3B22-A74A64BE205C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609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1B325-3DA5-FA46-C1FC-287E51CF1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AA34E9D-B458-900F-06BF-EEC01BF3674C}"/>
              </a:ext>
            </a:extLst>
          </p:cNvPr>
          <p:cNvSpPr txBox="1">
            <a:spLocks/>
          </p:cNvSpPr>
          <p:nvPr/>
        </p:nvSpPr>
        <p:spPr bwMode="blackWhite">
          <a:xfrm>
            <a:off x="367855" y="360564"/>
            <a:ext cx="10233469" cy="663992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chemeClr val="tx2"/>
                </a:solidFill>
              </a:rPr>
              <a:t>РЕЗУЛЬТАТ ОБРАБОТКИ ДАННЫХ ДЛЯ РАСПОЗНАВАНИЯ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FD57A47-7B3A-AB29-F1BC-A7F611088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55" y="1343025"/>
            <a:ext cx="9671495" cy="500738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" name="Овал 1">
            <a:extLst>
              <a:ext uri="{FF2B5EF4-FFF2-40B4-BE49-F238E27FC236}">
                <a16:creationId xmlns:a16="http://schemas.microsoft.com/office/drawing/2014/main" id="{7F1CEA89-91DC-8E72-0D5C-3083BE3895E9}"/>
              </a:ext>
            </a:extLst>
          </p:cNvPr>
          <p:cNvSpPr/>
          <p:nvPr/>
        </p:nvSpPr>
        <p:spPr>
          <a:xfrm>
            <a:off x="10429876" y="1343025"/>
            <a:ext cx="1257299" cy="12573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u="sng" dirty="0">
                <a:solidFill>
                  <a:schemeClr val="tx2"/>
                </a:solidFill>
              </a:rPr>
              <a:t>Train</a:t>
            </a:r>
          </a:p>
          <a:p>
            <a:pPr algn="ctr"/>
            <a:r>
              <a:rPr lang="en-GB" sz="2400" dirty="0">
                <a:solidFill>
                  <a:schemeClr val="tx2"/>
                </a:solidFill>
              </a:rPr>
              <a:t>2554</a:t>
            </a:r>
            <a:endParaRPr lang="ru-RU" sz="2400" dirty="0">
              <a:solidFill>
                <a:schemeClr val="tx2"/>
              </a:solidFill>
            </a:endParaRP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F991DB31-38CB-4942-5E4E-F1D6AFB7D3BD}"/>
              </a:ext>
            </a:extLst>
          </p:cNvPr>
          <p:cNvSpPr/>
          <p:nvPr/>
        </p:nvSpPr>
        <p:spPr>
          <a:xfrm>
            <a:off x="10429876" y="5093109"/>
            <a:ext cx="1257299" cy="12573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2"/>
                </a:solidFill>
              </a:rPr>
              <a:t>184</a:t>
            </a:r>
            <a:endParaRPr lang="ru-RU" sz="3600" dirty="0">
              <a:solidFill>
                <a:schemeClr val="tx2"/>
              </a:solidFill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C4B5142A-9657-68F5-267C-CE8FDFC1FFF5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C857D1C0-6C69-C8CB-F880-E103D6D912D8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194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69237F3-BEF2-20F9-48B0-3B33A83CB3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8" t="1528" r="892" b="2778"/>
          <a:stretch/>
        </p:blipFill>
        <p:spPr>
          <a:xfrm flipH="1">
            <a:off x="1" y="0"/>
            <a:ext cx="12191999" cy="6858000"/>
          </a:xfrm>
          <a:prstGeom prst="rect">
            <a:avLst/>
          </a:prstGeom>
        </p:spPr>
      </p:pic>
      <p:sp>
        <p:nvSpPr>
          <p:cNvPr id="9" name="Заголовок 3">
            <a:extLst>
              <a:ext uri="{FF2B5EF4-FFF2-40B4-BE49-F238E27FC236}">
                <a16:creationId xmlns:a16="http://schemas.microsoft.com/office/drawing/2014/main" id="{82AE8D83-3629-2D40-309C-BA65CA26F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620" y="804672"/>
            <a:ext cx="4486656" cy="1141497"/>
          </a:xfrm>
          <a:ln>
            <a:solidFill>
              <a:schemeClr val="accent2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tx2">
                    <a:lumMod val="75000"/>
                  </a:schemeClr>
                </a:solidFill>
              </a:rPr>
              <a:t>Модуль Б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id="{6B84296E-1D0A-AAEC-3A7B-48D4BEF31C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9620" y="2487430"/>
            <a:ext cx="4564380" cy="3894320"/>
          </a:xfrm>
        </p:spPr>
        <p:txBody>
          <a:bodyPr>
            <a:noAutofit/>
          </a:bodyPr>
          <a:lstStyle/>
          <a:p>
            <a:pPr marL="285750" indent="-28575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>
                    <a:lumMod val="75000"/>
                  </a:schemeClr>
                </a:solidFill>
              </a:rPr>
              <a:t>Подбор алгоритма обучения</a:t>
            </a:r>
          </a:p>
          <a:p>
            <a:pPr marL="285750" indent="-28575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>
                    <a:lumMod val="75000"/>
                  </a:schemeClr>
                </a:solidFill>
              </a:rPr>
              <a:t>Импорт данных для обучения нейронной сети</a:t>
            </a:r>
          </a:p>
          <a:p>
            <a:pPr marL="285750" indent="-28575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>
                    <a:lumMod val="75000"/>
                  </a:schemeClr>
                </a:solidFill>
              </a:rPr>
              <a:t>Обучение нейронной сети</a:t>
            </a:r>
          </a:p>
          <a:p>
            <a:pPr marL="285750" indent="-28575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>
                    <a:lumMod val="75000"/>
                  </a:schemeClr>
                </a:solidFill>
              </a:rPr>
              <a:t>Разработка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API</a:t>
            </a:r>
            <a:endParaRPr lang="ru-RU" sz="2800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>
                    <a:lumMod val="75000"/>
                  </a:schemeClr>
                </a:solidFill>
              </a:rPr>
              <a:t>Отчёт</a:t>
            </a:r>
            <a:endParaRPr lang="en-GB" sz="2800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l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AACB009-023F-70DA-F9B8-5566284E6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101" y="457002"/>
            <a:ext cx="2446478" cy="2446478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4DC7309-B28A-F898-E1B5-A3B714038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7071" y="3861803"/>
            <a:ext cx="2519947" cy="251994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5A92627-295E-9C4F-EE09-9E66FBF4C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071" y="1044460"/>
            <a:ext cx="2547425" cy="2446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0C7197-1227-493D-8FBA-34A1849CFB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8154" y="3229120"/>
            <a:ext cx="2701096" cy="2638280"/>
          </a:xfrm>
          <a:prstGeom prst="rect">
            <a:avLst/>
          </a:prstGeom>
        </p:spPr>
      </p:pic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BC42AEEA-2F7D-3392-5E68-E5A112C5960A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8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EE392B38-03FC-9000-A45E-CD96CECC8B42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31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4">
            <a:extLst>
              <a:ext uri="{FF2B5EF4-FFF2-40B4-BE49-F238E27FC236}">
                <a16:creationId xmlns:a16="http://schemas.microsoft.com/office/drawing/2014/main" id="{E719C69C-AAA4-FF58-D72B-1BC8F96AFA09}"/>
              </a:ext>
            </a:extLst>
          </p:cNvPr>
          <p:cNvSpPr txBox="1">
            <a:spLocks/>
          </p:cNvSpPr>
          <p:nvPr/>
        </p:nvSpPr>
        <p:spPr bwMode="blackWhite">
          <a:xfrm>
            <a:off x="1073749" y="472013"/>
            <a:ext cx="10044502" cy="716231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2">
                    <a:lumMod val="75000"/>
                  </a:schemeClr>
                </a:solidFill>
              </a:rPr>
              <a:t>АЛГОРИТМ </a:t>
            </a:r>
            <a:r>
              <a:rPr lang="ru-RU" sz="3200" dirty="0">
                <a:solidFill>
                  <a:schemeClr val="bg2"/>
                </a:solidFill>
              </a:rPr>
              <a:t>РАБОТЫ</a:t>
            </a:r>
            <a:r>
              <a:rPr lang="ru-RU" sz="3200" dirty="0">
                <a:solidFill>
                  <a:schemeClr val="bg2">
                    <a:lumMod val="75000"/>
                  </a:schemeClr>
                </a:solidFill>
              </a:rPr>
              <a:t> ДЛЯ РЕШЕНИЯ ЗАДАЧИ</a:t>
            </a: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900BBBE4-CAC2-1F97-29D0-3B76B4C497D5}"/>
              </a:ext>
            </a:extLst>
          </p:cNvPr>
          <p:cNvSpPr/>
          <p:nvPr/>
        </p:nvSpPr>
        <p:spPr>
          <a:xfrm>
            <a:off x="1740694" y="2371724"/>
            <a:ext cx="2152650" cy="47625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Фотография</a:t>
            </a: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88FBD4E5-E540-5A49-5A56-8149BA89E77E}"/>
              </a:ext>
            </a:extLst>
          </p:cNvPr>
          <p:cNvSpPr/>
          <p:nvPr/>
        </p:nvSpPr>
        <p:spPr>
          <a:xfrm>
            <a:off x="5019675" y="2371724"/>
            <a:ext cx="2152650" cy="47625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Модель (</a:t>
            </a:r>
            <a:r>
              <a:rPr lang="en-GB" sz="2400" dirty="0">
                <a:solidFill>
                  <a:schemeClr val="bg2"/>
                </a:solidFill>
              </a:rPr>
              <a:t>API</a:t>
            </a:r>
            <a:r>
              <a:rPr lang="ru-RU" sz="2400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11E14475-6B1F-DCBC-4364-6C28D96F8CEA}"/>
              </a:ext>
            </a:extLst>
          </p:cNvPr>
          <p:cNvSpPr/>
          <p:nvPr/>
        </p:nvSpPr>
        <p:spPr>
          <a:xfrm>
            <a:off x="5110162" y="3609973"/>
            <a:ext cx="1971675" cy="523875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Детекция</a:t>
            </a: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2A630D26-C2BF-13D6-5210-12E97DB8AEB0}"/>
              </a:ext>
            </a:extLst>
          </p:cNvPr>
          <p:cNvSpPr/>
          <p:nvPr/>
        </p:nvSpPr>
        <p:spPr>
          <a:xfrm>
            <a:off x="4912517" y="4872034"/>
            <a:ext cx="2366963" cy="523875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Распознавание</a:t>
            </a: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000C05E9-169F-FCCE-D365-15D37D8F02D0}"/>
              </a:ext>
            </a:extLst>
          </p:cNvPr>
          <p:cNvSpPr/>
          <p:nvPr/>
        </p:nvSpPr>
        <p:spPr>
          <a:xfrm>
            <a:off x="8518921" y="4895846"/>
            <a:ext cx="2152650" cy="47625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Результат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8219FF38-8775-0F1F-973C-4134AD7F3500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3893344" y="2609849"/>
            <a:ext cx="1126331" cy="0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C6355523-2174-2EFC-3C49-809C64714F60}"/>
              </a:ext>
            </a:extLst>
          </p:cNvPr>
          <p:cNvCxnSpPr>
            <a:stCxn id="18" idx="2"/>
          </p:cNvCxnSpPr>
          <p:nvPr/>
        </p:nvCxnSpPr>
        <p:spPr>
          <a:xfrm>
            <a:off x="6096000" y="2847974"/>
            <a:ext cx="0" cy="761999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B8607215-1046-22F1-9A88-8CEA37875938}"/>
              </a:ext>
            </a:extLst>
          </p:cNvPr>
          <p:cNvCxnSpPr/>
          <p:nvPr/>
        </p:nvCxnSpPr>
        <p:spPr>
          <a:xfrm>
            <a:off x="6096000" y="4133848"/>
            <a:ext cx="0" cy="738186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C4C6F42B-64CA-9A19-312D-E96C32E4BA22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7279480" y="5133971"/>
            <a:ext cx="1239441" cy="1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4A0CA8E8-1876-C070-0E1C-DB48E315AD51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9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50F2DCE0-F355-D4AA-8217-AE147AFFA9B4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523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Посылка">
  <a:themeElements>
    <a:clrScheme name="Другая 2">
      <a:dk1>
        <a:srgbClr val="DAD1B0"/>
      </a:dk1>
      <a:lt1>
        <a:srgbClr val="F7F5EF"/>
      </a:lt1>
      <a:dk2>
        <a:srgbClr val="264629"/>
      </a:dk2>
      <a:lt2>
        <a:srgbClr val="E8E3CE"/>
      </a:lt2>
      <a:accent1>
        <a:srgbClr val="F6A21D"/>
      </a:accent1>
      <a:accent2>
        <a:srgbClr val="AECAB9"/>
      </a:accent2>
      <a:accent3>
        <a:srgbClr val="C96731"/>
      </a:accent3>
      <a:accent4>
        <a:srgbClr val="AECAB9"/>
      </a:accent4>
      <a:accent5>
        <a:srgbClr val="87795D"/>
      </a:accent5>
      <a:accent6>
        <a:srgbClr val="A0988C"/>
      </a:accent6>
      <a:hlink>
        <a:srgbClr val="005878"/>
      </a:hlink>
      <a:folHlink>
        <a:srgbClr val="738F97"/>
      </a:folHlink>
    </a:clrScheme>
    <a:fontScheme name="Посылка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Посылка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Посылка</Template>
  <TotalTime>476</TotalTime>
  <Words>266</Words>
  <Application>Microsoft Office PowerPoint</Application>
  <PresentationFormat>Широкоэкранный</PresentationFormat>
  <Paragraphs>115</Paragraphs>
  <Slides>20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4" baseType="lpstr">
      <vt:lpstr>Arial</vt:lpstr>
      <vt:lpstr>Corbel</vt:lpstr>
      <vt:lpstr>Gill Sans MT</vt:lpstr>
      <vt:lpstr>Посылка</vt:lpstr>
      <vt:lpstr>Презентация к модулю г «Распознавание лиц»</vt:lpstr>
      <vt:lpstr>Модуль а</vt:lpstr>
      <vt:lpstr>ИСХОДНЫЕ ДАННЫЕ №1</vt:lpstr>
      <vt:lpstr>Презентация PowerPoint</vt:lpstr>
      <vt:lpstr>ИТОГ ПЕРЕРАЗМЕТКИ ДАННЫХ</vt:lpstr>
      <vt:lpstr>Презентация PowerPoint</vt:lpstr>
      <vt:lpstr>Презентация PowerPoint</vt:lpstr>
      <vt:lpstr>Модуль Б</vt:lpstr>
      <vt:lpstr>Презентация PowerPoint</vt:lpstr>
      <vt:lpstr>Архитектуры и модели</vt:lpstr>
      <vt:lpstr>Презентация PowerPoint</vt:lpstr>
      <vt:lpstr>Эмбеддинги и их сравнение</vt:lpstr>
      <vt:lpstr>Презентация PowerPoint</vt:lpstr>
      <vt:lpstr>Графическое приложение</vt:lpstr>
      <vt:lpstr>Презентация PowerPoint</vt:lpstr>
      <vt:lpstr>Модуль В</vt:lpstr>
      <vt:lpstr>тест-кейсы #1</vt:lpstr>
      <vt:lpstr>тест-кейсы #2</vt:lpstr>
      <vt:lpstr>Модуль Г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сол мори</dc:creator>
  <cp:lastModifiedBy>сол мори</cp:lastModifiedBy>
  <cp:revision>63</cp:revision>
  <dcterms:created xsi:type="dcterms:W3CDTF">2025-01-26T21:47:19Z</dcterms:created>
  <dcterms:modified xsi:type="dcterms:W3CDTF">2025-01-27T11:45:28Z</dcterms:modified>
</cp:coreProperties>
</file>